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1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notesSlides/notesSlide18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93" r:id="rId2"/>
    <p:sldId id="292" r:id="rId3"/>
    <p:sldId id="257" r:id="rId4"/>
    <p:sldId id="258" r:id="rId5"/>
    <p:sldId id="259" r:id="rId6"/>
    <p:sldId id="285" r:id="rId7"/>
    <p:sldId id="286" r:id="rId8"/>
    <p:sldId id="287" r:id="rId9"/>
    <p:sldId id="288" r:id="rId10"/>
    <p:sldId id="266" r:id="rId11"/>
    <p:sldId id="268" r:id="rId12"/>
    <p:sldId id="267" r:id="rId13"/>
    <p:sldId id="294" r:id="rId14"/>
    <p:sldId id="269" r:id="rId15"/>
    <p:sldId id="263" r:id="rId16"/>
    <p:sldId id="270" r:id="rId17"/>
    <p:sldId id="290" r:id="rId18"/>
    <p:sldId id="291" r:id="rId19"/>
    <p:sldId id="289" r:id="rId20"/>
    <p:sldId id="261" r:id="rId21"/>
    <p:sldId id="262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mbria Math" panose="02040503050406030204" pitchFamily="18" charset="0"/>
      <p:regular r:id="rId28"/>
    </p:embeddedFont>
    <p:embeddedFont>
      <p:font typeface="Georgia" panose="02040502050405020303" pitchFamily="18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2" roundtripDataSignature="AMtx7mhEnsDaBwxhxFdm1ma+YdrQvjQm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86"/>
    <p:restoredTop sz="93982"/>
  </p:normalViewPr>
  <p:slideViewPr>
    <p:cSldViewPr snapToGrid="0" snapToObjects="1">
      <p:cViewPr varScale="1">
        <p:scale>
          <a:sx n="109" d="100"/>
          <a:sy n="109" d="100"/>
        </p:scale>
        <p:origin x="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42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/Users\chiennguyen\Documents\workspaces\LuanVan\bao%20khoa%20hoc\Book1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/Users\chiennguyen\Documents\workspaces\LuanVan\bao%20khoa%20hoc\Book1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/Users\chiennguyen\Documents\workspaces\LuanVan\bao%20khoa%20hoc\Book1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/Users\chiennguyen\Documents\workspaces\LuanVan\bao%20khoa%20hoc\Book1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/Users\chiennguyen\Documents\workspaces\LuanVan\bao%20khoa%20hoc\Book1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oleObject" Target="file:////Users\chiennguyen\Documents\workspaces\LuanVan\bao%20khoa%20hoc\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accuracy</a:t>
            </a:r>
          </a:p>
        </c:rich>
      </c:tx>
      <c:layout>
        <c:manualLayout>
          <c:xMode val="edge"/>
          <c:yMode val="edge"/>
          <c:x val="0.42915987325049759"/>
          <c:y val="6.24540294033062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RandomForest!$C$15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RandomForest!$D$14:$K$14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RandomForest!$D$15:$K$15</c:f>
              <c:numCache>
                <c:formatCode>General</c:formatCode>
                <c:ptCount val="8"/>
                <c:pt idx="0">
                  <c:v>0.5</c:v>
                </c:pt>
                <c:pt idx="1">
                  <c:v>0.5</c:v>
                </c:pt>
                <c:pt idx="2">
                  <c:v>0.63249999999999995</c:v>
                </c:pt>
                <c:pt idx="3">
                  <c:v>0.6351</c:v>
                </c:pt>
                <c:pt idx="4">
                  <c:v>0.63900000000000001</c:v>
                </c:pt>
                <c:pt idx="5">
                  <c:v>0.66459999999999997</c:v>
                </c:pt>
                <c:pt idx="6">
                  <c:v>0.63280000000000003</c:v>
                </c:pt>
                <c:pt idx="7">
                  <c:v>0.58650000000000002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2A-0741-B04E-9C716CA104D8}"/>
            </c:ext>
          </c:extLst>
        </c:ser>
        <c:ser>
          <c:idx val="1"/>
          <c:order val="1"/>
          <c:tx>
            <c:strRef>
              <c:f>RandomForest!$C$16</c:f>
              <c:strCache>
                <c:ptCount val="1"/>
                <c:pt idx="0">
                  <c:v>Linear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RandomForest!$D$14:$K$14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RandomForest!$D$16:$K$16</c:f>
              <c:numCache>
                <c:formatCode>General</c:formatCode>
                <c:ptCount val="8"/>
                <c:pt idx="0">
                  <c:v>0.5</c:v>
                </c:pt>
                <c:pt idx="1">
                  <c:v>0.5</c:v>
                </c:pt>
                <c:pt idx="2">
                  <c:v>0.41839999999999999</c:v>
                </c:pt>
                <c:pt idx="3">
                  <c:v>0.4148</c:v>
                </c:pt>
                <c:pt idx="4">
                  <c:v>0.40300000000000002</c:v>
                </c:pt>
                <c:pt idx="5">
                  <c:v>0.40079999999999999</c:v>
                </c:pt>
                <c:pt idx="6">
                  <c:v>0.40239999999999998</c:v>
                </c:pt>
                <c:pt idx="7">
                  <c:v>0.51149999999999995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2A-0741-B04E-9C716CA104D8}"/>
            </c:ext>
          </c:extLst>
        </c:ser>
        <c:ser>
          <c:idx val="2"/>
          <c:order val="2"/>
          <c:tx>
            <c:strRef>
              <c:f>RandomForest!$C$17</c:f>
              <c:strCache>
                <c:ptCount val="1"/>
                <c:pt idx="0">
                  <c:v>LR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RandomForest!$D$14:$K$14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RandomForest!$D$17:$K$17</c:f>
              <c:numCache>
                <c:formatCode>General</c:formatCode>
                <c:ptCount val="8"/>
                <c:pt idx="0">
                  <c:v>0.5</c:v>
                </c:pt>
                <c:pt idx="1">
                  <c:v>0.5</c:v>
                </c:pt>
                <c:pt idx="2">
                  <c:v>0.55259999999999998</c:v>
                </c:pt>
                <c:pt idx="3">
                  <c:v>0.55230000000000001</c:v>
                </c:pt>
                <c:pt idx="4">
                  <c:v>0.52610000000000001</c:v>
                </c:pt>
                <c:pt idx="5">
                  <c:v>0.53990000000000005</c:v>
                </c:pt>
                <c:pt idx="6">
                  <c:v>0.53700000000000003</c:v>
                </c:pt>
                <c:pt idx="7">
                  <c:v>0.51919999999999999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52A-0741-B04E-9C716CA104D8}"/>
            </c:ext>
          </c:extLst>
        </c:ser>
        <c:ser>
          <c:idx val="3"/>
          <c:order val="3"/>
          <c:tx>
            <c:strRef>
              <c:f>RandomForest!$C$18</c:f>
              <c:strCache>
                <c:ptCount val="1"/>
                <c:pt idx="0">
                  <c:v>RF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RandomForest!$D$14:$K$14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RandomForest!$D$18:$K$18</c:f>
              <c:numCache>
                <c:formatCode>0.0000</c:formatCode>
                <c:ptCount val="8"/>
                <c:pt idx="0">
                  <c:v>0.5</c:v>
                </c:pt>
                <c:pt idx="1">
                  <c:v>0.5</c:v>
                </c:pt>
                <c:pt idx="2">
                  <c:v>0.66700000000000004</c:v>
                </c:pt>
                <c:pt idx="3">
                  <c:v>0.65229999999999999</c:v>
                </c:pt>
                <c:pt idx="4">
                  <c:v>0.52739999999999998</c:v>
                </c:pt>
                <c:pt idx="5">
                  <c:v>0.51319999999999999</c:v>
                </c:pt>
                <c:pt idx="6">
                  <c:v>0.65039999999999998</c:v>
                </c:pt>
                <c:pt idx="7">
                  <c:v>0.55579999999999996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52A-0741-B04E-9C716CA104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4331072"/>
        <c:axId val="1664328896"/>
      </c:barChart>
      <c:catAx>
        <c:axId val="1664331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664328896"/>
        <c:crosses val="autoZero"/>
        <c:auto val="1"/>
        <c:lblAlgn val="ctr"/>
        <c:lblOffset val="100"/>
        <c:noMultiLvlLbl val="0"/>
      </c:catAx>
      <c:valAx>
        <c:axId val="1664328896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664331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V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>
                <a:latin typeface="Times New Roman" panose="02020603050405020304" pitchFamily="18" charset="0"/>
                <a:cs typeface="Times New Roman" panose="02020603050405020304" pitchFamily="18" charset="0"/>
              </a:rPr>
              <a:t>F-score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RandomForest!$C$23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RandomForest!$D$22:$K$22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RandomForest!$D$23:$K$23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5.0700000000000002E-2</c:v>
                </c:pt>
                <c:pt idx="3">
                  <c:v>5.1499999999999997E-2</c:v>
                </c:pt>
                <c:pt idx="4">
                  <c:v>5.45E-2</c:v>
                </c:pt>
                <c:pt idx="5">
                  <c:v>5.8700000000000002E-2</c:v>
                </c:pt>
                <c:pt idx="6">
                  <c:v>5.0799999999999998E-2</c:v>
                </c:pt>
                <c:pt idx="7">
                  <c:v>6.8699999999999997E-2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DE-8F41-878E-C7A9AE1D335A}"/>
            </c:ext>
          </c:extLst>
        </c:ser>
        <c:ser>
          <c:idx val="1"/>
          <c:order val="1"/>
          <c:tx>
            <c:strRef>
              <c:f>RandomForest!$C$24</c:f>
              <c:strCache>
                <c:ptCount val="1"/>
                <c:pt idx="0">
                  <c:v>Linear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RandomForest!$D$22:$K$22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RandomForest!$D$24:$K$24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1.78E-2</c:v>
                </c:pt>
                <c:pt idx="3">
                  <c:v>1.7510000000000001E-2</c:v>
                </c:pt>
                <c:pt idx="4">
                  <c:v>1.5699999999999999E-2</c:v>
                </c:pt>
                <c:pt idx="5">
                  <c:v>1.5599999999999999E-2</c:v>
                </c:pt>
                <c:pt idx="6">
                  <c:v>1.5699999999999999E-2</c:v>
                </c:pt>
                <c:pt idx="7">
                  <c:v>3.5099999999999999E-2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0DE-8F41-878E-C7A9AE1D335A}"/>
            </c:ext>
          </c:extLst>
        </c:ser>
        <c:ser>
          <c:idx val="2"/>
          <c:order val="2"/>
          <c:tx>
            <c:strRef>
              <c:f>RandomForest!$C$25</c:f>
              <c:strCache>
                <c:ptCount val="1"/>
                <c:pt idx="0">
                  <c:v>LR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RandomForest!$D$22:$K$22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RandomForest!$D$25:$K$25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3.5499999999999997E-2</c:v>
                </c:pt>
                <c:pt idx="3">
                  <c:v>3.5499999999999997E-2</c:v>
                </c:pt>
                <c:pt idx="4">
                  <c:v>3.2399999999999998E-2</c:v>
                </c:pt>
                <c:pt idx="5">
                  <c:v>3.4000000000000002E-2</c:v>
                </c:pt>
                <c:pt idx="6">
                  <c:v>3.3700000000000001E-2</c:v>
                </c:pt>
                <c:pt idx="7">
                  <c:v>3.5099999999999999E-2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0DE-8F41-878E-C7A9AE1D335A}"/>
            </c:ext>
          </c:extLst>
        </c:ser>
        <c:ser>
          <c:idx val="3"/>
          <c:order val="3"/>
          <c:tx>
            <c:strRef>
              <c:f>RandomForest!$C$26</c:f>
              <c:strCache>
                <c:ptCount val="1"/>
                <c:pt idx="0">
                  <c:v>RF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RandomForest!$D$22:$K$22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RandomForest!$D$26:$K$26</c:f>
              <c:numCache>
                <c:formatCode>0.0000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0.1032</c:v>
                </c:pt>
                <c:pt idx="3">
                  <c:v>9.5799999999999996E-2</c:v>
                </c:pt>
                <c:pt idx="4">
                  <c:v>0.1</c:v>
                </c:pt>
                <c:pt idx="5">
                  <c:v>0.05</c:v>
                </c:pt>
                <c:pt idx="6">
                  <c:v>9.3200000000000005E-2</c:v>
                </c:pt>
                <c:pt idx="7">
                  <c:v>9.5200000000000007E-2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0DE-8F41-878E-C7A9AE1D33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4333248"/>
        <c:axId val="1664331616"/>
      </c:barChart>
      <c:catAx>
        <c:axId val="1664333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664331616"/>
        <c:crosses val="autoZero"/>
        <c:auto val="1"/>
        <c:lblAlgn val="ctr"/>
        <c:lblOffset val="100"/>
        <c:noMultiLvlLbl val="0"/>
      </c:catAx>
      <c:valAx>
        <c:axId val="1664331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664333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VN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>
                <a:latin typeface="Times New Roman" panose="02020603050405020304" pitchFamily="18" charset="0"/>
                <a:cs typeface="Times New Roman" panose="02020603050405020304" pitchFamily="18" charset="0"/>
              </a:rPr>
              <a:t>G-mean</a:t>
            </a:r>
          </a:p>
        </c:rich>
      </c:tx>
      <c:layout>
        <c:manualLayout>
          <c:xMode val="edge"/>
          <c:yMode val="edge"/>
          <c:x val="0.36955329239101831"/>
          <c:y val="4.8634494766446601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RandomForest!$C$31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RandomForest!$D$30:$K$30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RandomForest!$D$31:$K$31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0.16200000000000001</c:v>
                </c:pt>
                <c:pt idx="3">
                  <c:v>0.16320000000000001</c:v>
                </c:pt>
                <c:pt idx="4">
                  <c:v>0.16830000000000001</c:v>
                </c:pt>
                <c:pt idx="5">
                  <c:v>0.17480000000000001</c:v>
                </c:pt>
                <c:pt idx="6">
                  <c:v>0.16209999999999999</c:v>
                </c:pt>
                <c:pt idx="7">
                  <c:v>0.1968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EF-8C49-A818-CBB611ED1810}"/>
            </c:ext>
          </c:extLst>
        </c:ser>
        <c:ser>
          <c:idx val="1"/>
          <c:order val="1"/>
          <c:tx>
            <c:strRef>
              <c:f>RandomForest!$C$32</c:f>
              <c:strCache>
                <c:ptCount val="1"/>
                <c:pt idx="0">
                  <c:v>Linear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RandomForest!$D$30:$K$30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RandomForest!$D$32:$K$32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9.5100000000000004E-2</c:v>
                </c:pt>
                <c:pt idx="3">
                  <c:v>9.4299999999999995E-2</c:v>
                </c:pt>
                <c:pt idx="4">
                  <c:v>8.9399999999999993E-2</c:v>
                </c:pt>
                <c:pt idx="5">
                  <c:v>8.8900000000000007E-2</c:v>
                </c:pt>
                <c:pt idx="6">
                  <c:v>8.9300000000000004E-2</c:v>
                </c:pt>
                <c:pt idx="7">
                  <c:v>0.15890000000000001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4EF-8C49-A818-CBB611ED1810}"/>
            </c:ext>
          </c:extLst>
        </c:ser>
        <c:ser>
          <c:idx val="2"/>
          <c:order val="2"/>
          <c:tx>
            <c:strRef>
              <c:f>RandomForest!$C$33</c:f>
              <c:strCache>
                <c:ptCount val="1"/>
                <c:pt idx="0">
                  <c:v>LR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RandomForest!$D$30:$K$30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RandomForest!$D$33:$K$33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0.1343</c:v>
                </c:pt>
                <c:pt idx="3">
                  <c:v>0.1343</c:v>
                </c:pt>
                <c:pt idx="4">
                  <c:v>0.12839999999999999</c:v>
                </c:pt>
                <c:pt idx="5">
                  <c:v>0.13150000000000001</c:v>
                </c:pt>
                <c:pt idx="6">
                  <c:v>0.1308</c:v>
                </c:pt>
                <c:pt idx="7">
                  <c:v>0.13900000000000001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4EF-8C49-A818-CBB611ED1810}"/>
            </c:ext>
          </c:extLst>
        </c:ser>
        <c:ser>
          <c:idx val="3"/>
          <c:order val="3"/>
          <c:tx>
            <c:strRef>
              <c:f>RandomForest!$C$34</c:f>
              <c:strCache>
                <c:ptCount val="1"/>
                <c:pt idx="0">
                  <c:v>RF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RandomForest!$D$30:$K$30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RandomForest!$D$34:$K$34</c:f>
              <c:numCache>
                <c:formatCode>0.0000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0.2404</c:v>
                </c:pt>
                <c:pt idx="3">
                  <c:v>0.23150000000000001</c:v>
                </c:pt>
                <c:pt idx="4">
                  <c:v>0.70199999999999996</c:v>
                </c:pt>
                <c:pt idx="5">
                  <c:v>0.49630000000000002</c:v>
                </c:pt>
                <c:pt idx="6">
                  <c:v>0.22789999999999999</c:v>
                </c:pt>
                <c:pt idx="7">
                  <c:v>0.26740000000000003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4EF-8C49-A818-CBB611ED18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4335424"/>
        <c:axId val="1664332704"/>
      </c:barChart>
      <c:catAx>
        <c:axId val="1664335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664332704"/>
        <c:crosses val="autoZero"/>
        <c:auto val="1"/>
        <c:lblAlgn val="ctr"/>
        <c:lblOffset val="100"/>
        <c:noMultiLvlLbl val="0"/>
      </c:catAx>
      <c:valAx>
        <c:axId val="1664332704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664335424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VN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accuracy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Sheet1!$A$10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Sheet1!$B$9:$I$9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Sheet1!$B$10:$I$10</c:f>
              <c:numCache>
                <c:formatCode>General</c:formatCode>
                <c:ptCount val="8"/>
                <c:pt idx="0">
                  <c:v>0.5</c:v>
                </c:pt>
                <c:pt idx="1">
                  <c:v>0.5</c:v>
                </c:pt>
                <c:pt idx="2">
                  <c:v>0.57089999999999996</c:v>
                </c:pt>
                <c:pt idx="3">
                  <c:v>0.56830000000000003</c:v>
                </c:pt>
                <c:pt idx="4">
                  <c:v>0.60419999999999996</c:v>
                </c:pt>
                <c:pt idx="5">
                  <c:v>0.5746</c:v>
                </c:pt>
                <c:pt idx="6">
                  <c:v>0.52190000000000003</c:v>
                </c:pt>
                <c:pt idx="7">
                  <c:v>0.51070000000000004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A6-6C49-976D-F16019CEF3E0}"/>
            </c:ext>
          </c:extLst>
        </c:ser>
        <c:ser>
          <c:idx val="1"/>
          <c:order val="1"/>
          <c:tx>
            <c:strRef>
              <c:f>Sheet1!$A$11</c:f>
              <c:strCache>
                <c:ptCount val="1"/>
                <c:pt idx="0">
                  <c:v>Linear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Sheet1!$B$9:$I$9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Sheet1!$B$11:$I$11</c:f>
              <c:numCache>
                <c:formatCode>General</c:formatCode>
                <c:ptCount val="8"/>
                <c:pt idx="0">
                  <c:v>0.5</c:v>
                </c:pt>
                <c:pt idx="1">
                  <c:v>0.5</c:v>
                </c:pt>
                <c:pt idx="2">
                  <c:v>0.56940000000000002</c:v>
                </c:pt>
                <c:pt idx="3">
                  <c:v>0.57410000000000005</c:v>
                </c:pt>
                <c:pt idx="4">
                  <c:v>0.55200000000000005</c:v>
                </c:pt>
                <c:pt idx="5">
                  <c:v>0.59409999999999996</c:v>
                </c:pt>
                <c:pt idx="6">
                  <c:v>0.55879999999999996</c:v>
                </c:pt>
                <c:pt idx="7">
                  <c:v>0.46310000000000001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A6-6C49-976D-F16019CEF3E0}"/>
            </c:ext>
          </c:extLst>
        </c:ser>
        <c:ser>
          <c:idx val="2"/>
          <c:order val="2"/>
          <c:tx>
            <c:strRef>
              <c:f>Sheet1!$A$12</c:f>
              <c:strCache>
                <c:ptCount val="1"/>
                <c:pt idx="0">
                  <c:v>LR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Sheet1!$B$9:$I$9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Sheet1!$B$12:$I$12</c:f>
              <c:numCache>
                <c:formatCode>General</c:formatCode>
                <c:ptCount val="8"/>
                <c:pt idx="0">
                  <c:v>0.5</c:v>
                </c:pt>
                <c:pt idx="1">
                  <c:v>0.5</c:v>
                </c:pt>
                <c:pt idx="2">
                  <c:v>0.65739999999999998</c:v>
                </c:pt>
                <c:pt idx="3">
                  <c:v>0.65529999999999999</c:v>
                </c:pt>
                <c:pt idx="4">
                  <c:v>0.65959999999999996</c:v>
                </c:pt>
                <c:pt idx="5">
                  <c:v>0.67330000000000001</c:v>
                </c:pt>
                <c:pt idx="6">
                  <c:v>0.64900000000000002</c:v>
                </c:pt>
                <c:pt idx="7">
                  <c:v>0.45050000000000001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A6-6C49-976D-F16019CEF3E0}"/>
            </c:ext>
          </c:extLst>
        </c:ser>
        <c:ser>
          <c:idx val="3"/>
          <c:order val="3"/>
          <c:tx>
            <c:strRef>
              <c:f>Sheet1!$A$13</c:f>
              <c:strCache>
                <c:ptCount val="1"/>
                <c:pt idx="0">
                  <c:v>RF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Sheet1!$B$9:$I$9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Sheet1!$B$13:$I$13</c:f>
              <c:numCache>
                <c:formatCode>General</c:formatCode>
                <c:ptCount val="8"/>
                <c:pt idx="0">
                  <c:v>0.5</c:v>
                </c:pt>
                <c:pt idx="1">
                  <c:v>0.5</c:v>
                </c:pt>
                <c:pt idx="2">
                  <c:v>0.5655</c:v>
                </c:pt>
                <c:pt idx="3">
                  <c:v>0.6351</c:v>
                </c:pt>
                <c:pt idx="4">
                  <c:v>0.49890000000000001</c:v>
                </c:pt>
                <c:pt idx="5">
                  <c:v>0.5</c:v>
                </c:pt>
                <c:pt idx="6">
                  <c:v>0.56340000000000001</c:v>
                </c:pt>
                <c:pt idx="7">
                  <c:v>0.48470000000000002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0A6-6C49-976D-F16019CEF3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94872512"/>
        <c:axId val="1594877408"/>
      </c:barChart>
      <c:catAx>
        <c:axId val="1594872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594877408"/>
        <c:crosses val="autoZero"/>
        <c:auto val="1"/>
        <c:lblAlgn val="ctr"/>
        <c:lblOffset val="100"/>
        <c:noMultiLvlLbl val="0"/>
      </c:catAx>
      <c:valAx>
        <c:axId val="1594877408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594872512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VN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>
                <a:latin typeface="Times New Roman" panose="02020603050405020304" pitchFamily="18" charset="0"/>
                <a:cs typeface="Times New Roman" panose="02020603050405020304" pitchFamily="18" charset="0"/>
              </a:rPr>
              <a:t>F-score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Sheet1!$A$18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Sheet1!$B$17:$I$17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Sheet1!$B$18:$I$18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3.2000000000000001E-2</c:v>
                </c:pt>
                <c:pt idx="3">
                  <c:v>3.1600000000000003E-2</c:v>
                </c:pt>
                <c:pt idx="4">
                  <c:v>3.3599999999999998E-2</c:v>
                </c:pt>
                <c:pt idx="5">
                  <c:v>3.1300000000000001E-2</c:v>
                </c:pt>
                <c:pt idx="6">
                  <c:v>2.6599999999999999E-2</c:v>
                </c:pt>
                <c:pt idx="7">
                  <c:v>2.5899999999999999E-2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C3-EC45-BA3B-1CFED8298E65}"/>
            </c:ext>
          </c:extLst>
        </c:ser>
        <c:ser>
          <c:idx val="1"/>
          <c:order val="1"/>
          <c:tx>
            <c:strRef>
              <c:f>Sheet1!$A$19</c:f>
              <c:strCache>
                <c:ptCount val="1"/>
                <c:pt idx="0">
                  <c:v>Linear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Sheet1!$B$17:$I$17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Sheet1!$B$19:$I$19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3.0700000000000002E-2</c:v>
                </c:pt>
                <c:pt idx="3">
                  <c:v>3.1300000000000001E-2</c:v>
                </c:pt>
                <c:pt idx="4">
                  <c:v>2.8899999999999999E-2</c:v>
                </c:pt>
                <c:pt idx="5">
                  <c:v>0.04</c:v>
                </c:pt>
                <c:pt idx="6">
                  <c:v>0.03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C3-EC45-BA3B-1CFED8298E65}"/>
            </c:ext>
          </c:extLst>
        </c:ser>
        <c:ser>
          <c:idx val="2"/>
          <c:order val="2"/>
          <c:tx>
            <c:strRef>
              <c:f>Sheet1!$A$20</c:f>
              <c:strCache>
                <c:ptCount val="1"/>
                <c:pt idx="0">
                  <c:v>LR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Sheet1!$B$17:$I$17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Sheet1!$B$20:$I$20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3.8899999999999997E-2</c:v>
                </c:pt>
                <c:pt idx="3">
                  <c:v>3.8600000000000002E-2</c:v>
                </c:pt>
                <c:pt idx="4">
                  <c:v>3.73E-2</c:v>
                </c:pt>
                <c:pt idx="5">
                  <c:v>4.1300000000000003E-2</c:v>
                </c:pt>
                <c:pt idx="6">
                  <c:v>3.7699999999999997E-2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C3-EC45-BA3B-1CFED8298E65}"/>
            </c:ext>
          </c:extLst>
        </c:ser>
        <c:ser>
          <c:idx val="3"/>
          <c:order val="3"/>
          <c:tx>
            <c:strRef>
              <c:f>Sheet1!$A$21</c:f>
              <c:strCache>
                <c:ptCount val="1"/>
                <c:pt idx="0">
                  <c:v>RF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Sheet1!$B$17:$I$17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Sheet1!$B$21:$I$21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4.6899999999999997E-2</c:v>
                </c:pt>
                <c:pt idx="3">
                  <c:v>5.1499999999999997E-2</c:v>
                </c:pt>
                <c:pt idx="4">
                  <c:v>0</c:v>
                </c:pt>
                <c:pt idx="5">
                  <c:v>0</c:v>
                </c:pt>
                <c:pt idx="6">
                  <c:v>4.5499999999999999E-2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C3-EC45-BA3B-1CFED8298E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94875232"/>
        <c:axId val="1594875776"/>
      </c:barChart>
      <c:catAx>
        <c:axId val="1594875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594875776"/>
        <c:crosses val="autoZero"/>
        <c:auto val="1"/>
        <c:lblAlgn val="ctr"/>
        <c:lblOffset val="100"/>
        <c:noMultiLvlLbl val="0"/>
      </c:catAx>
      <c:valAx>
        <c:axId val="15948757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594875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VN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>
                <a:latin typeface="Times New Roman" panose="02020603050405020304" pitchFamily="18" charset="0"/>
                <a:cs typeface="Times New Roman" panose="02020603050405020304" pitchFamily="18" charset="0"/>
              </a:rPr>
              <a:t>G-mean</a:t>
            </a:r>
          </a:p>
          <a:p>
            <a:pPr>
              <a:defRPr/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Sheet1!$A$26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Sheet1!$B$25:$I$25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Sheet1!$B$26:$I$26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0.12759999999999999</c:v>
                </c:pt>
                <c:pt idx="3">
                  <c:v>0.12690000000000001</c:v>
                </c:pt>
                <c:pt idx="4">
                  <c:v>0.13070000000000001</c:v>
                </c:pt>
                <c:pt idx="5">
                  <c:v>0.12609999999999999</c:v>
                </c:pt>
                <c:pt idx="6">
                  <c:v>0.1162</c:v>
                </c:pt>
                <c:pt idx="7">
                  <c:v>0.11609999999999999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71-ED4A-83CB-01DDB0E37130}"/>
            </c:ext>
          </c:extLst>
        </c:ser>
        <c:ser>
          <c:idx val="1"/>
          <c:order val="1"/>
          <c:tx>
            <c:strRef>
              <c:f>Sheet1!$A$27</c:f>
              <c:strCache>
                <c:ptCount val="1"/>
                <c:pt idx="0">
                  <c:v>Linear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Sheet1!$B$25:$I$25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Sheet1!$B$27:$I$27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0.12479999999999999</c:v>
                </c:pt>
                <c:pt idx="3">
                  <c:v>0.126</c:v>
                </c:pt>
                <c:pt idx="4">
                  <c:v>0.12089999999999999</c:v>
                </c:pt>
                <c:pt idx="5">
                  <c:v>0.13109999999999999</c:v>
                </c:pt>
                <c:pt idx="6">
                  <c:v>0.12139999999999999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571-ED4A-83CB-01DDB0E37130}"/>
            </c:ext>
          </c:extLst>
        </c:ser>
        <c:ser>
          <c:idx val="2"/>
          <c:order val="2"/>
          <c:tx>
            <c:strRef>
              <c:f>Sheet1!$A$28</c:f>
              <c:strCache>
                <c:ptCount val="1"/>
                <c:pt idx="0">
                  <c:v>LR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Sheet1!$B$25:$I$25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Sheet1!$B$28:$I$28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0.14080000000000001</c:v>
                </c:pt>
                <c:pt idx="3">
                  <c:v>0.14030000000000001</c:v>
                </c:pt>
                <c:pt idx="4">
                  <c:v>0.13780000000000001</c:v>
                </c:pt>
                <c:pt idx="5">
                  <c:v>0.14530000000000001</c:v>
                </c:pt>
                <c:pt idx="6">
                  <c:v>0.1386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571-ED4A-83CB-01DDB0E37130}"/>
            </c:ext>
          </c:extLst>
        </c:ser>
        <c:ser>
          <c:idx val="3"/>
          <c:order val="3"/>
          <c:tx>
            <c:strRef>
              <c:f>Sheet1!$A$29</c:f>
              <c:strCache>
                <c:ptCount val="1"/>
                <c:pt idx="0">
                  <c:v>RF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Sheet1!$B$25:$I$25</c:f>
              <c:strCache>
                <c:ptCount val="8"/>
                <c:pt idx="0">
                  <c:v>Original</c:v>
                </c:pt>
                <c:pt idx="1">
                  <c:v>T-Link</c:v>
                </c:pt>
                <c:pt idx="2">
                  <c:v>SMOTE</c:v>
                </c:pt>
                <c:pt idx="3">
                  <c:v>SMOTE/T-Link</c:v>
                </c:pt>
                <c:pt idx="4">
                  <c:v>Over-Sampling</c:v>
                </c:pt>
                <c:pt idx="5">
                  <c:v>Over/T-Link</c:v>
                </c:pt>
                <c:pt idx="6">
                  <c:v>ADASYN</c:v>
                </c:pt>
                <c:pt idx="7">
                  <c:v>SVMSMOTE</c:v>
                </c:pt>
              </c:strCache>
            </c:strRef>
          </c:cat>
          <c:val>
            <c:numRef>
              <c:f>Sheet1!$B$29:$I$29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0.16</c:v>
                </c:pt>
                <c:pt idx="3">
                  <c:v>0.16320000000000001</c:v>
                </c:pt>
                <c:pt idx="4">
                  <c:v>0</c:v>
                </c:pt>
                <c:pt idx="5">
                  <c:v>0</c:v>
                </c:pt>
                <c:pt idx="6">
                  <c:v>0.1573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571-ED4A-83CB-01DDB0E371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7607056"/>
        <c:axId val="1667608688"/>
      </c:barChart>
      <c:catAx>
        <c:axId val="1667607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667608688"/>
        <c:crosses val="autoZero"/>
        <c:auto val="1"/>
        <c:lblAlgn val="ctr"/>
        <c:lblOffset val="100"/>
        <c:noMultiLvlLbl val="0"/>
      </c:catAx>
      <c:valAx>
        <c:axId val="1667608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VN"/>
          </a:p>
        </c:txPr>
        <c:crossAx val="166760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V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V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9462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96810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9813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3902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36288402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548962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380112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776806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6189458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34547167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Technically speaking, any data set that exhibits an unequal distribution between its classes can be considered imbalanced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imbalances on the ratio of 100:1, 1,000:1, and 10,000:1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=&gt;Leading to overfitting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With the majority class having close to 100 percent accuracy and the minority class having accuracies of 0-10 percent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Suppose a classifier achieves 10 percent accuracy on the minority class =&gt; </a:t>
            </a:r>
            <a:r>
              <a:rPr lang="en-US" sz="1800" b="1" dirty="0"/>
              <a:t>what happens?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1800" b="1" dirty="0"/>
              <a:t>overwhelmingly expensive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1800" b="1" dirty="0"/>
              <a:t>serious consequences</a:t>
            </a:r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292929"/>
                </a:solidFill>
                <a:highlight>
                  <a:srgbClr val="FFFFFF"/>
                </a:highlight>
              </a:rPr>
              <a:t>Data complexity is a broad term that comprises issues such as overlapping, lack of representative data, small disjuncts, and others.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292929"/>
                </a:solidFill>
                <a:highlight>
                  <a:srgbClr val="FFFFFF"/>
                </a:highlight>
              </a:rPr>
              <a:t>=&gt;imbalance is not the only factor that hinders learning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300" dirty="0">
                <a:solidFill>
                  <a:srgbClr val="292929"/>
                </a:solidFill>
                <a:highlight>
                  <a:srgbClr val="FFFFFF"/>
                </a:highlight>
              </a:rPr>
              <a:t>As it turns out, data set complexity is the primary determining factor of classification deterioration, which, in turn, is amplified by the addition of a relative imbalance.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dirty="0">
                <a:effectLst/>
                <a:latin typeface="AdvP6ECA"/>
              </a:rPr>
              <a:t>Random Oversampling and </a:t>
            </a:r>
            <a:r>
              <a:rPr lang="en-US" sz="1800" dirty="0" err="1">
                <a:effectLst/>
                <a:latin typeface="AdvP6ECA"/>
              </a:rPr>
              <a:t>Undersampling</a:t>
            </a:r>
            <a:r>
              <a:rPr lang="en-US" sz="1800" dirty="0">
                <a:effectLst/>
                <a:latin typeface="AdvP6ECA"/>
              </a:rPr>
              <a:t> </a:t>
            </a: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dirty="0">
                <a:effectLst/>
                <a:latin typeface="AdvP6ECA"/>
              </a:rPr>
              <a:t>SMOTE</a:t>
            </a: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9857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dirty="0">
                <a:effectLst/>
                <a:latin typeface="AdvP6ECA"/>
              </a:rPr>
              <a:t>SMOTE</a:t>
            </a: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5472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6074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6838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1270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this section, we describe our framework for detecting sub-trajectories with anomalous motion behavior.</a:t>
            </a:r>
          </a:p>
          <a:p>
            <a:pPr indent="-1270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The framework consists of four steps. </a:t>
            </a:r>
            <a:endParaRPr lang="en-V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-1270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first step is a processing step that extracts trajectories by time frame. </a:t>
            </a:r>
          </a:p>
          <a:p>
            <a:pPr indent="-1270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second step is a feature extraction. We derive objects in the form of a tuple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&lt;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s,m,d,t,l,v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&gt;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when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the start point,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a midpoint,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the destination point,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the timestamp,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the distance length, and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the velocity. . </a:t>
            </a:r>
          </a:p>
          <a:p>
            <a:pPr marL="457200" marR="0" lvl="0" indent="-127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third step applies techniques to deal with imbalanced data. Finally, in the last step, one can apply any classification algorithm to classify the objects as abnormal or not.</a:t>
            </a:r>
            <a:endParaRPr lang="en-V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-1270"/>
            <a:endParaRPr sz="1300" dirty="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5672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chart" Target="../charts/char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439A4B-2F09-A71A-0F94-D7929AAA5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1" y="319314"/>
            <a:ext cx="11470511" cy="103051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1905" indent="-3175" algn="ctr">
              <a:spcBef>
                <a:spcPct val="0"/>
              </a:spcBef>
              <a:spcAft>
                <a:spcPts val="1400"/>
              </a:spcAft>
            </a:pPr>
            <a:r>
              <a:rPr lang="en-US" sz="3200" b="1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DEALING WITH IMBALANCED DATA FOR GPS TRAJECTORY OUTLIER DETECTION</a:t>
            </a:r>
            <a:br>
              <a:rPr lang="en-US" sz="160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60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1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Diagram, text&#10;&#10;Description automatically generated">
            <a:extLst>
              <a:ext uri="{FF2B5EF4-FFF2-40B4-BE49-F238E27FC236}">
                <a16:creationId xmlns:a16="http://schemas.microsoft.com/office/drawing/2014/main" id="{79C81EAB-92F4-7534-971A-A0279A3F4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198" y="2050595"/>
            <a:ext cx="3622651" cy="2617365"/>
          </a:xfrm>
          <a:prstGeom prst="rect">
            <a:avLst/>
          </a:prstGeom>
        </p:spPr>
      </p:pic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1E1276EF-33AE-4AF3-D4F1-E6FA90825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671" y="2612253"/>
            <a:ext cx="4600354" cy="154111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19414C4-F300-8CFC-3142-6294FA8C8563}"/>
              </a:ext>
            </a:extLst>
          </p:cNvPr>
          <p:cNvSpPr txBox="1"/>
          <p:nvPr/>
        </p:nvSpPr>
        <p:spPr>
          <a:xfrm>
            <a:off x="491923" y="5070347"/>
            <a:ext cx="2992058" cy="13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270" algn="ctr"/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Nguyen Van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Chien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b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Faculty of Information Technology</a:t>
            </a:r>
            <a:r>
              <a:rPr lang="en-US" i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b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Ho Chi Minh City University of Transport</a:t>
            </a:r>
            <a:endParaRPr lang="en-VN" dirty="0">
              <a:effectLst/>
              <a:latin typeface="+mn-lt"/>
              <a:ea typeface="Times New Roman" panose="02020603050405020304" pitchFamily="18" charset="0"/>
            </a:endParaRPr>
          </a:p>
          <a:p>
            <a:pPr algn="ctr"/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Ho Chi Minh City, Vietnam</a:t>
            </a:r>
            <a:br>
              <a:rPr lang="en-US" i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i="1" dirty="0" err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chiennguyensrdn@gmail.com</a:t>
            </a:r>
            <a:endParaRPr lang="en-US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9761B7-7A05-4A58-CA65-7A764F1C42A7}"/>
              </a:ext>
            </a:extLst>
          </p:cNvPr>
          <p:cNvSpPr txBox="1"/>
          <p:nvPr/>
        </p:nvSpPr>
        <p:spPr>
          <a:xfrm>
            <a:off x="3483981" y="4959717"/>
            <a:ext cx="322662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 algn="ctr"/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Van-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Hau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 Nguyen</a:t>
            </a:r>
            <a:b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Faculty of Information Technology</a:t>
            </a:r>
            <a:b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Hung Yen University of Technology and Education</a:t>
            </a:r>
            <a:r>
              <a:rPr lang="en-US" i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br>
              <a:rPr lang="en-US" i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Hung Yen, Vietnam</a:t>
            </a:r>
            <a:b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i="1" dirty="0" err="1">
                <a:solidFill>
                  <a:srgbClr val="222222"/>
                </a:solidFill>
                <a:effectLst/>
                <a:latin typeface="+mn-lt"/>
                <a:ea typeface="Times New Roman" panose="02020603050405020304" pitchFamily="18" charset="0"/>
              </a:rPr>
              <a:t>haunv@utehy.edu.vn</a:t>
            </a:r>
            <a:endParaRPr lang="en-VN" dirty="0">
              <a:effectLst/>
              <a:latin typeface="+mn-lt"/>
              <a:ea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676210-D19E-89C2-9B95-5E7C797C8FD0}"/>
              </a:ext>
            </a:extLst>
          </p:cNvPr>
          <p:cNvSpPr txBox="1"/>
          <p:nvPr/>
        </p:nvSpPr>
        <p:spPr>
          <a:xfrm>
            <a:off x="6967960" y="4667960"/>
            <a:ext cx="362265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 algn="ctr"/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Le Van Quoc Anh</a:t>
            </a:r>
            <a:b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Faculty of Information Technology</a:t>
            </a:r>
            <a:endParaRPr lang="en-VN" dirty="0">
              <a:effectLst/>
              <a:latin typeface="+mn-lt"/>
              <a:ea typeface="Times New Roman" panose="02020603050405020304" pitchFamily="18" charset="0"/>
            </a:endParaRPr>
          </a:p>
          <a:p>
            <a:pPr indent="-1270" algn="ctr"/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Ho Chi Minh City University of </a:t>
            </a:r>
          </a:p>
          <a:p>
            <a:pPr indent="-1270" algn="ctr"/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Transport</a:t>
            </a:r>
            <a:br>
              <a:rPr lang="en-US" i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Ho Chi Minh City, Vietnam</a:t>
            </a:r>
            <a:b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</a:br>
            <a:r>
              <a:rPr lang="en-US" i="1" dirty="0" err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anh@ut.edu.vn</a:t>
            </a:r>
            <a:endParaRPr lang="en-VN" dirty="0">
              <a:effectLst/>
              <a:latin typeface="+mn-lt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103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493050" y="824460"/>
            <a:ext cx="11116200" cy="5819002"/>
          </a:xfrm>
          <a:prstGeom prst="rect">
            <a:avLst/>
          </a:prstGeom>
          <a:noFill/>
          <a:ln w="28575" cap="flat" cmpd="sng">
            <a:solidFill>
              <a:srgbClr val="7030A0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149900" y="53442"/>
            <a:ext cx="5531371" cy="10166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lvl="0" fontAlgn="base"/>
            <a:r>
              <a:rPr lang="en-US" sz="3600" b="1" cap="small" dirty="0">
                <a:solidFill>
                  <a:schemeClr val="bg1"/>
                </a:solidFill>
                <a:latin typeface="+mn-lt"/>
              </a:rPr>
              <a:t>PROPOSED FRAMEWORK</a:t>
            </a:r>
            <a:endParaRPr lang="en-VN" sz="3600" b="1" cap="small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2" name="image5.png">
            <a:extLst>
              <a:ext uri="{FF2B5EF4-FFF2-40B4-BE49-F238E27FC236}">
                <a16:creationId xmlns:a16="http://schemas.microsoft.com/office/drawing/2014/main" id="{61539CE6-B003-C455-3FC7-ED11FE5FB4EB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760438" y="1708592"/>
            <a:ext cx="5170669" cy="4324948"/>
          </a:xfrm>
          <a:prstGeom prst="rect">
            <a:avLst/>
          </a:prstGeom>
          <a:ln/>
          <a:effectLst>
            <a:glow rad="449998">
              <a:schemeClr val="accent1">
                <a:alpha val="40000"/>
              </a:schemeClr>
            </a:glow>
            <a:softEdge rad="0"/>
          </a:effectLst>
          <a:scene3d>
            <a:camera prst="orthographicFront">
              <a:rot lat="0" lon="900000" rev="0"/>
            </a:camera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037200-9D68-EC42-B532-21C35D4A48FB}"/>
              </a:ext>
            </a:extLst>
          </p:cNvPr>
          <p:cNvSpPr txBox="1"/>
          <p:nvPr/>
        </p:nvSpPr>
        <p:spPr>
          <a:xfrm>
            <a:off x="582750" y="1132350"/>
            <a:ext cx="26452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2400" b="1" dirty="0"/>
              <a:t>SYSTEM MODEL</a:t>
            </a:r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3FBA3E0-5C05-D4B4-7265-76B530480058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6198494" y="1057212"/>
            <a:ext cx="5145895" cy="2075503"/>
          </a:xfrm>
          <a:prstGeom prst="rect">
            <a:avLst/>
          </a:prstGeom>
          <a:ln/>
          <a:scene3d>
            <a:camera prst="orthographicFront"/>
            <a:lightRig rig="threePt" dir="t"/>
          </a:scene3d>
          <a:sp3d>
            <a:bevelT prst="angle"/>
            <a:bevelB w="165100" prst="coolSlant"/>
          </a:sp3d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4615323-3DA0-080F-B3A5-9F166D50C2E3}"/>
              </a:ext>
            </a:extLst>
          </p:cNvPr>
          <p:cNvCxnSpPr>
            <a:cxnSpLocks/>
          </p:cNvCxnSpPr>
          <p:nvPr/>
        </p:nvCxnSpPr>
        <p:spPr>
          <a:xfrm>
            <a:off x="5808925" y="3741374"/>
            <a:ext cx="938145" cy="184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261048B-261A-6E64-B68D-26D7BD3425CD}"/>
              </a:ext>
            </a:extLst>
          </p:cNvPr>
          <p:cNvSpPr txBox="1"/>
          <p:nvPr/>
        </p:nvSpPr>
        <p:spPr>
          <a:xfrm>
            <a:off x="6747070" y="3483680"/>
            <a:ext cx="925253" cy="95410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VN" dirty="0"/>
              <a:t>SMOTE</a:t>
            </a:r>
          </a:p>
          <a:p>
            <a:r>
              <a:rPr lang="en-VN" dirty="0"/>
              <a:t>ADASYN</a:t>
            </a:r>
          </a:p>
          <a:p>
            <a:r>
              <a:rPr lang="en-VN" dirty="0"/>
              <a:t>T-LINK</a:t>
            </a:r>
          </a:p>
          <a:p>
            <a:pPr lvl="1" algn="ctr"/>
            <a:r>
              <a:rPr lang="en-VN" dirty="0"/>
              <a:t>…..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1673AD1-4431-1A7D-6444-CCE75F8484C2}"/>
              </a:ext>
            </a:extLst>
          </p:cNvPr>
          <p:cNvCxnSpPr>
            <a:cxnSpLocks/>
          </p:cNvCxnSpPr>
          <p:nvPr/>
        </p:nvCxnSpPr>
        <p:spPr>
          <a:xfrm>
            <a:off x="4438625" y="5720862"/>
            <a:ext cx="373874" cy="164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950EFBA-4FDE-6B39-2D5F-1B9A454BF119}"/>
              </a:ext>
            </a:extLst>
          </p:cNvPr>
          <p:cNvSpPr txBox="1"/>
          <p:nvPr/>
        </p:nvSpPr>
        <p:spPr>
          <a:xfrm>
            <a:off x="4797834" y="5583215"/>
            <a:ext cx="777056" cy="95410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VN" dirty="0"/>
              <a:t>SVM</a:t>
            </a:r>
          </a:p>
          <a:p>
            <a:r>
              <a:rPr lang="en-VN" dirty="0"/>
              <a:t>LRF</a:t>
            </a:r>
          </a:p>
          <a:p>
            <a:r>
              <a:rPr lang="en-VN" dirty="0"/>
              <a:t>RF</a:t>
            </a:r>
          </a:p>
          <a:p>
            <a:r>
              <a:rPr lang="en-VN" dirty="0"/>
              <a:t>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3A1603-0304-CD0E-AA82-AEE4230B91B3}"/>
              </a:ext>
            </a:extLst>
          </p:cNvPr>
          <p:cNvSpPr txBox="1"/>
          <p:nvPr/>
        </p:nvSpPr>
        <p:spPr>
          <a:xfrm>
            <a:off x="6051150" y="4880413"/>
            <a:ext cx="3980149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GPS point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: </a:t>
            </a:r>
            <a:r>
              <a:rPr lang="en-US" i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&lt;id, latitude, longitude, timestamp&gt;</a:t>
            </a:r>
            <a:endParaRPr lang="en-VN" dirty="0">
              <a:latin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2B75DA-4DEE-3DF6-DED9-B9847BB33190}"/>
              </a:ext>
            </a:extLst>
          </p:cNvPr>
          <p:cNvSpPr txBox="1"/>
          <p:nvPr/>
        </p:nvSpPr>
        <p:spPr>
          <a:xfrm>
            <a:off x="6198495" y="5250061"/>
            <a:ext cx="494144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pPr lvl="0"/>
            <a:r>
              <a:rPr lang="en-US" sz="1400" b="1" dirty="0">
                <a:solidFill>
                  <a:srgbClr val="000000"/>
                </a:solidFill>
                <a:effectLst/>
                <a:latin typeface="Noto Sans Symbols"/>
                <a:ea typeface="Noto Sans Symbols"/>
                <a:cs typeface="Noto Sans Symbols"/>
              </a:rPr>
              <a:t>GPS trajectory: </a:t>
            </a:r>
            <a:r>
              <a:rPr lang="en-US" sz="1400" dirty="0">
                <a:solidFill>
                  <a:srgbClr val="000000"/>
                </a:solidFill>
                <a:effectLst/>
                <a:latin typeface="+mn-lt"/>
                <a:ea typeface="Noto Sans Symbols"/>
                <a:cs typeface="Noto Sans Symbols"/>
              </a:rPr>
              <a:t>GPS points, Same id component, Time order</a:t>
            </a:r>
            <a:endParaRPr lang="en-VN" sz="2000" dirty="0">
              <a:effectLst/>
              <a:latin typeface="+mn-lt"/>
              <a:ea typeface="Noto Sans Symbols"/>
              <a:cs typeface="Noto Sans Symbol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D2C279-54C0-22E7-62AF-2B6F7C0FB213}"/>
              </a:ext>
            </a:extLst>
          </p:cNvPr>
          <p:cNvSpPr txBox="1"/>
          <p:nvPr/>
        </p:nvSpPr>
        <p:spPr>
          <a:xfrm>
            <a:off x="6463559" y="5646899"/>
            <a:ext cx="4772671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r>
              <a:rPr lang="en-VN" b="1" dirty="0">
                <a:latin typeface="+mn-lt"/>
              </a:rPr>
              <a:t>GPS dataset or GPS log</a:t>
            </a:r>
            <a:r>
              <a:rPr lang="en-VN" dirty="0"/>
              <a:t>: a set of GPS trajectories</a:t>
            </a:r>
          </a:p>
        </p:txBody>
      </p: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B0707241-BF6E-0B8F-D10E-997E439E3C82}"/>
              </a:ext>
            </a:extLst>
          </p:cNvPr>
          <p:cNvCxnSpPr>
            <a:cxnSpLocks/>
          </p:cNvCxnSpPr>
          <p:nvPr/>
        </p:nvCxnSpPr>
        <p:spPr>
          <a:xfrm flipV="1">
            <a:off x="1723869" y="1171789"/>
            <a:ext cx="4474625" cy="2075503"/>
          </a:xfrm>
          <a:prstGeom prst="curvedConnector3">
            <a:avLst>
              <a:gd name="adj1" fmla="val 1181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0C3FC54A-BDD7-B2E8-249E-EAEF3E74736C}"/>
              </a:ext>
            </a:extLst>
          </p:cNvPr>
          <p:cNvCxnSpPr>
            <a:endCxn id="15" idx="1"/>
          </p:cNvCxnSpPr>
          <p:nvPr/>
        </p:nvCxnSpPr>
        <p:spPr>
          <a:xfrm>
            <a:off x="4257207" y="3995162"/>
            <a:ext cx="1793943" cy="1039140"/>
          </a:xfrm>
          <a:prstGeom prst="curvedConnector3">
            <a:avLst>
              <a:gd name="adj1" fmla="val 22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64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219919" y="810228"/>
            <a:ext cx="11389331" cy="5833233"/>
          </a:xfrm>
          <a:prstGeom prst="rect">
            <a:avLst/>
          </a:prstGeom>
          <a:noFill/>
          <a:ln w="28575" cap="flat" cmpd="sng">
            <a:solidFill>
              <a:srgbClr val="7030A0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0" y="53442"/>
            <a:ext cx="4143739" cy="10166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Clr>
                <a:schemeClr val="lt1"/>
              </a:buClr>
              <a:buSzPts val="4400"/>
            </a:pPr>
            <a:r>
              <a:rPr lang="en-US" sz="24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EXPERIMENTAL RESULTS</a:t>
            </a:r>
            <a:endParaRPr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CE626E-F63D-B715-10D1-EBF6285A68DB}"/>
              </a:ext>
            </a:extLst>
          </p:cNvPr>
          <p:cNvSpPr txBox="1"/>
          <p:nvPr/>
        </p:nvSpPr>
        <p:spPr>
          <a:xfrm>
            <a:off x="253711" y="1149752"/>
            <a:ext cx="305664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none" strike="noStrike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  <a:endParaRPr lang="en-VN" sz="2400" b="1" i="1" u="none" strike="noStrike" dirty="0"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CA5E5C-2650-92FA-1E95-9FD91E507DB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04734" y="1826860"/>
            <a:ext cx="4928870" cy="214325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1107A9-33EF-B4B4-4C32-A8FD4E351377}"/>
              </a:ext>
            </a:extLst>
          </p:cNvPr>
          <p:cNvSpPr txBox="1"/>
          <p:nvPr/>
        </p:nvSpPr>
        <p:spPr>
          <a:xfrm>
            <a:off x="3809944" y="1338141"/>
            <a:ext cx="348398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400" dirty="0">
                <a:sym typeface="Wingdings" pitchFamily="2" charset="2"/>
              </a:rPr>
              <a:t>Split Trajectory(S, D)</a:t>
            </a:r>
          </a:p>
          <a:p>
            <a:r>
              <a:rPr lang="en-VN" sz="2400" dirty="0">
                <a:sym typeface="Wingdings" pitchFamily="2" charset="2"/>
              </a:rPr>
              <a:t>Sub Trajectory (S1, D1) </a:t>
            </a:r>
          </a:p>
          <a:p>
            <a:r>
              <a:rPr lang="en-VN" sz="2400" dirty="0">
                <a:sym typeface="Wingdings" pitchFamily="2" charset="2"/>
              </a:rPr>
              <a:t>Sub Trajectory (S2, D2)</a:t>
            </a:r>
          </a:p>
          <a:p>
            <a:r>
              <a:rPr lang="en-VN" dirty="0">
                <a:sym typeface="Wingdings" pitchFamily="2" charset="2"/>
              </a:rPr>
              <a:t> </a:t>
            </a:r>
            <a:endParaRPr lang="en-V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5CC065-A671-2478-B33D-48BB412846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733" y="3970115"/>
            <a:ext cx="4827023" cy="249048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351764-160B-0F9A-E95E-DBA638512EFD}"/>
              </a:ext>
            </a:extLst>
          </p:cNvPr>
          <p:cNvSpPr txBox="1"/>
          <p:nvPr/>
        </p:nvSpPr>
        <p:spPr>
          <a:xfrm>
            <a:off x="3900591" y="4353477"/>
            <a:ext cx="348398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400" dirty="0">
                <a:sym typeface="Wingdings" pitchFamily="2" charset="2"/>
              </a:rPr>
              <a:t>S ----- D </a:t>
            </a:r>
            <a:r>
              <a:rPr lang="en-US" sz="2400" dirty="0">
                <a:sym typeface="Wingdings" pitchFamily="2" charset="2"/>
              </a:rPr>
              <a:t>is many routers </a:t>
            </a:r>
          </a:p>
          <a:p>
            <a:r>
              <a:rPr lang="en-US" sz="2400" dirty="0">
                <a:sym typeface="Wingdings" pitchFamily="2" charset="2"/>
              </a:rPr>
              <a:t>t0, t1, t2, t3 …</a:t>
            </a:r>
            <a:endParaRPr lang="en-VN" sz="2400" dirty="0">
              <a:sym typeface="Wingdings" pitchFamily="2" charset="2"/>
            </a:endParaRPr>
          </a:p>
          <a:p>
            <a:r>
              <a:rPr lang="en-VN" dirty="0">
                <a:sym typeface="Wingdings" pitchFamily="2" charset="2"/>
              </a:rPr>
              <a:t> </a:t>
            </a:r>
            <a:endParaRPr lang="en-V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965F16-6735-06B7-6F94-F280200D22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1832" y="1455020"/>
            <a:ext cx="3699510" cy="2597785"/>
          </a:xfrm>
          <a:prstGeom prst="rect">
            <a:avLst/>
          </a:prstGeom>
          <a:noFill/>
        </p:spPr>
      </p:pic>
      <p:sp>
        <p:nvSpPr>
          <p:cNvPr id="11" name="Down Arrow 10">
            <a:extLst>
              <a:ext uri="{FF2B5EF4-FFF2-40B4-BE49-F238E27FC236}">
                <a16:creationId xmlns:a16="http://schemas.microsoft.com/office/drawing/2014/main" id="{984BC770-F3DB-2415-E8F2-26D5246CEE20}"/>
              </a:ext>
            </a:extLst>
          </p:cNvPr>
          <p:cNvSpPr/>
          <p:nvPr/>
        </p:nvSpPr>
        <p:spPr>
          <a:xfrm>
            <a:off x="9014097" y="4154455"/>
            <a:ext cx="965628" cy="6876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BC800D-BB2A-725E-C2DD-0EC08503131B}"/>
              </a:ext>
            </a:extLst>
          </p:cNvPr>
          <p:cNvSpPr txBox="1"/>
          <p:nvPr/>
        </p:nvSpPr>
        <p:spPr>
          <a:xfrm>
            <a:off x="7657155" y="4876697"/>
            <a:ext cx="39520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Detecting outliers based on </a:t>
            </a:r>
          </a:p>
          <a:p>
            <a:r>
              <a:rPr lang="en-US" sz="2400" dirty="0"/>
              <a:t>distance and density</a:t>
            </a:r>
            <a:endParaRPr lang="en-VN" sz="2400" dirty="0"/>
          </a:p>
        </p:txBody>
      </p:sp>
    </p:spTree>
    <p:extLst>
      <p:ext uri="{BB962C8B-B14F-4D97-AF65-F5344CB8AC3E}">
        <p14:creationId xmlns:p14="http://schemas.microsoft.com/office/powerpoint/2010/main" val="1048536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106094" y="764498"/>
            <a:ext cx="11979812" cy="5878963"/>
          </a:xfrm>
          <a:prstGeom prst="rect">
            <a:avLst/>
          </a:prstGeom>
          <a:noFill/>
          <a:ln w="28575" cap="flat" cmpd="sng">
            <a:solidFill>
              <a:srgbClr val="7030A0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46134" y="53442"/>
            <a:ext cx="5485237" cy="10166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Clr>
                <a:schemeClr val="lt1"/>
              </a:buClr>
              <a:buSzPts val="4400"/>
            </a:pPr>
            <a:r>
              <a:rPr lang="en-U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EXPERIMENTAL RESULTS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C77E2E-6313-342C-24ED-6B14FFAACBF3}"/>
              </a:ext>
            </a:extLst>
          </p:cNvPr>
          <p:cNvSpPr txBox="1"/>
          <p:nvPr/>
        </p:nvSpPr>
        <p:spPr>
          <a:xfrm>
            <a:off x="404734" y="1274164"/>
            <a:ext cx="311219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none" strike="noStrike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VN" sz="2400" b="1" i="1" u="none" strike="noStrike" dirty="0"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22B1D4-F871-1EF4-2EE9-C8574CE844E7}"/>
              </a:ext>
            </a:extLst>
          </p:cNvPr>
          <p:cNvSpPr txBox="1"/>
          <p:nvPr/>
        </p:nvSpPr>
        <p:spPr>
          <a:xfrm>
            <a:off x="404733" y="1846720"/>
            <a:ext cx="101929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	We use two data sources to demonstrate our proposed approach</a:t>
            </a:r>
          </a:p>
          <a:p>
            <a:r>
              <a:rPr lang="en-US" sz="2000" dirty="0">
                <a:latin typeface="+mn-lt"/>
                <a:ea typeface="Times New Roman" panose="02020603050405020304" pitchFamily="18" charset="0"/>
              </a:rPr>
              <a:t>	U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sing data by company OTS</a:t>
            </a:r>
          </a:p>
          <a:p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	In this dataset</a:t>
            </a:r>
            <a:r>
              <a:rPr lang="en-US" sz="2000" dirty="0">
                <a:latin typeface="+mn-lt"/>
                <a:ea typeface="Times New Roman" panose="02020603050405020304" pitchFamily="18" charset="0"/>
              </a:rPr>
              <a:t> : 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411 different vehicles, type: bus, truck, taxi, and private car</a:t>
            </a:r>
          </a:p>
          <a:p>
            <a:r>
              <a:rPr lang="en-US" sz="2000" dirty="0">
                <a:latin typeface="+mn-lt"/>
                <a:ea typeface="Times New Roman" panose="02020603050405020304" pitchFamily="18" charset="0"/>
              </a:rPr>
              <a:t>	M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oving around Ho Chi Minh City, Vietnam.</a:t>
            </a:r>
          </a:p>
          <a:p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	From June 01, 2015 to June 07, 2015.</a:t>
            </a:r>
            <a:r>
              <a:rPr lang="en-VN" sz="2000" dirty="0">
                <a:effectLst/>
                <a:latin typeface="+mn-lt"/>
              </a:rPr>
              <a:t> </a:t>
            </a:r>
            <a:endParaRPr lang="en-VN" sz="2000" dirty="0"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520F9-4270-C935-CB2C-BF7FCBF787F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04733" y="3497028"/>
            <a:ext cx="5691267" cy="29487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5B2474-8CCB-A2D3-BD83-E1C527A0B8E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183440" y="3497028"/>
            <a:ext cx="5778709" cy="29487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C2B21003-22FA-368D-BA2A-A4A86DADF7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08" y="2086997"/>
            <a:ext cx="616662" cy="436831"/>
          </a:xfrm>
          <a:prstGeom prst="rect">
            <a:avLst/>
          </a:prstGeom>
        </p:spPr>
      </p:pic>
      <p:pic>
        <p:nvPicPr>
          <p:cNvPr id="10" name="Picture 9" descr="Icon&#10;&#10;Description automatically generated with medium confidence">
            <a:extLst>
              <a:ext uri="{FF2B5EF4-FFF2-40B4-BE49-F238E27FC236}">
                <a16:creationId xmlns:a16="http://schemas.microsoft.com/office/drawing/2014/main" id="{E4CAA754-9C9D-777E-63A9-B5AAAFD465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708" y="2523829"/>
            <a:ext cx="616661" cy="289709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20F85B66-A320-1A46-5DED-24BA9EF308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345" y="2813538"/>
            <a:ext cx="703386" cy="289709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999E3292-9986-5C57-AE25-07AC2E1490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2219" y="3096384"/>
            <a:ext cx="692150" cy="33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88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106094" y="764498"/>
            <a:ext cx="11979812" cy="5878963"/>
          </a:xfrm>
          <a:prstGeom prst="rect">
            <a:avLst/>
          </a:prstGeom>
          <a:noFill/>
          <a:ln w="28575" cap="flat" cmpd="sng">
            <a:solidFill>
              <a:srgbClr val="7030A0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46134" y="53442"/>
            <a:ext cx="5485237" cy="10166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Clr>
                <a:schemeClr val="lt1"/>
              </a:buClr>
              <a:buSzPts val="4400"/>
            </a:pPr>
            <a:r>
              <a:rPr lang="en-U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EXPERIMENTAL RESULTS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C77E2E-6313-342C-24ED-6B14FFAACBF3}"/>
              </a:ext>
            </a:extLst>
          </p:cNvPr>
          <p:cNvSpPr txBox="1"/>
          <p:nvPr/>
        </p:nvSpPr>
        <p:spPr>
          <a:xfrm>
            <a:off x="396539" y="1105161"/>
            <a:ext cx="311219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none" strike="noStrike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VN" sz="2400" b="1" i="1" u="none" strike="noStrike" dirty="0"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22B1D4-F871-1EF4-2EE9-C8574CE844E7}"/>
              </a:ext>
            </a:extLst>
          </p:cNvPr>
          <p:cNvSpPr txBox="1"/>
          <p:nvPr/>
        </p:nvSpPr>
        <p:spPr>
          <a:xfrm>
            <a:off x="396539" y="1696772"/>
            <a:ext cx="9466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n-lt"/>
                <a:ea typeface="Times New Roman" panose="02020603050405020304" pitchFamily="18" charset="0"/>
              </a:rPr>
              <a:t>	U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sing data by Kaggle website</a:t>
            </a:r>
            <a:r>
              <a:rPr lang="en-VN" sz="2000" dirty="0">
                <a:effectLst/>
                <a:latin typeface="+mn-lt"/>
              </a:rPr>
              <a:t> </a:t>
            </a:r>
            <a:endParaRPr lang="en-US" sz="2000" dirty="0">
              <a:effectLst/>
              <a:latin typeface="+mn-lt"/>
              <a:ea typeface="Times New Roman" panose="02020603050405020304" pitchFamily="18" charset="0"/>
            </a:endParaRPr>
          </a:p>
          <a:p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	This dataset contains the GPS trajectories of 10,357 taxis</a:t>
            </a:r>
            <a:r>
              <a:rPr lang="en-VN" sz="2000" dirty="0">
                <a:effectLst/>
                <a:latin typeface="+mn-lt"/>
              </a:rPr>
              <a:t> </a:t>
            </a:r>
          </a:p>
          <a:p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	Beijing</a:t>
            </a:r>
            <a:r>
              <a:rPr lang="en-VN" sz="2000" dirty="0">
                <a:latin typeface="+mn-lt"/>
                <a:ea typeface="Times New Roman" panose="02020603050405020304" pitchFamily="18" charset="0"/>
              </a:rPr>
              <a:t>-China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	From Feb. 2 to Feb. 8, 2008 .</a:t>
            </a:r>
            <a:r>
              <a:rPr lang="en-VN" sz="2000" dirty="0">
                <a:effectLst/>
                <a:latin typeface="+mn-lt"/>
              </a:rPr>
              <a:t> </a:t>
            </a:r>
            <a:endParaRPr lang="en-VN" sz="2000" dirty="0">
              <a:latin typeface="+mn-lt"/>
            </a:endParaRP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B4A27C94-0C7B-5592-9E96-E9867E064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85" y="3042165"/>
            <a:ext cx="11839721" cy="3601297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363C9809-36BA-F742-E7EA-25F090A213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769" y="1658306"/>
            <a:ext cx="616662" cy="436831"/>
          </a:xfrm>
          <a:prstGeom prst="rect">
            <a:avLst/>
          </a:prstGeom>
        </p:spPr>
      </p:pic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4A153A24-7528-5CBD-12BC-DB6E4A911F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264" y="2107175"/>
            <a:ext cx="616661" cy="289709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EBD4599-36C9-0866-464B-F6D892204A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789" y="2418838"/>
            <a:ext cx="703386" cy="289709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38227FFB-6483-CAF5-3B47-C338249902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775" y="2720585"/>
            <a:ext cx="692150" cy="33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059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F62174-2E58-4A4B-BC78-2355AA6097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1225" y="590310"/>
            <a:ext cx="11769213" cy="6091480"/>
          </a:xfrm>
          <a:noFill/>
          <a:ln w="28575">
            <a:solidFill>
              <a:srgbClr val="00B0F0"/>
            </a:solidFill>
            <a:prstDash val="sysDot"/>
          </a:ln>
        </p:spPr>
        <p:txBody>
          <a:bodyPr/>
          <a:lstStyle/>
          <a:p>
            <a:pPr marL="571500" lvl="1" indent="0">
              <a:buNone/>
            </a:pPr>
            <a:endParaRPr lang="en-VN" dirty="0"/>
          </a:p>
          <a:p>
            <a:pPr marL="571500" lvl="1" indent="0">
              <a:buNone/>
            </a:pPr>
            <a:endParaRPr lang="en-VN" sz="3200" b="1" dirty="0"/>
          </a:p>
        </p:txBody>
      </p:sp>
      <p:sp>
        <p:nvSpPr>
          <p:cNvPr id="4" name="Google Shape;111;p4">
            <a:extLst>
              <a:ext uri="{FF2B5EF4-FFF2-40B4-BE49-F238E27FC236}">
                <a16:creationId xmlns:a16="http://schemas.microsoft.com/office/drawing/2014/main" id="{07643970-7A23-5C44-A5F3-C016204035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"/>
            <a:ext cx="6811107" cy="82591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lt1"/>
              </a:buClr>
              <a:buSzPts val="4400"/>
            </a:pPr>
            <a:r>
              <a:rPr lang="en-U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PERFORMANCE VALUE METRICS</a:t>
            </a:r>
            <a:endParaRPr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87B62E-8BC7-F3A4-8A55-EEB32CC358C7}"/>
                  </a:ext>
                </a:extLst>
              </p:cNvPr>
              <p:cNvSpPr txBox="1"/>
              <p:nvPr/>
            </p:nvSpPr>
            <p:spPr>
              <a:xfrm>
                <a:off x="312516" y="937549"/>
                <a:ext cx="11354765" cy="5379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-1270" algn="just"/>
                <a:r>
                  <a:rPr lang="en-US" sz="20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The performance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of the model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is evaluated using measures such as Weighted accuracy, F-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scoere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 G-means. The following is a summary of each measure:</a:t>
                </a:r>
              </a:p>
              <a:p>
                <a:pPr indent="-1270"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Sensitivity</m:t>
                      </m:r>
                      <m: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: </m:t>
                      </m:r>
                      <m:r>
                        <m:rPr>
                          <m:sty m:val="p"/>
                        </m:rP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The</m:t>
                      </m:r>
                      <m: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True</m:t>
                      </m:r>
                      <m: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Positive</m:t>
                      </m:r>
                      <m: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rate</m:t>
                      </m:r>
                      <m: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TP</m:t>
                      </m:r>
                      <m:r>
                        <a:rPr lang="en-US" sz="20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) 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VN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𝑇𝑃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en-VN" sz="2000" dirty="0">
                  <a:effectLst/>
                  <a:latin typeface="+mn-lt"/>
                  <a:ea typeface="Times New Roman" panose="02020603050405020304" pitchFamily="18" charset="0"/>
                </a:endParaRPr>
              </a:p>
              <a:p>
                <a:pPr indent="-1270"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𝑆𝑝𝑒𝑐𝑖𝑓𝑖𝑐𝑖𝑡𝑦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: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𝑇h𝑒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𝑇𝑟𝑢𝑒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𝑁𝑒𝑔𝑎𝑡𝑖𝑣𝑒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𝑟𝑎𝑡𝑒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d>
                        <m:dPr>
                          <m:ctrlPr>
                            <a:rPr lang="en-VN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𝑇𝑁</m:t>
                          </m:r>
                        </m:e>
                      </m:d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VN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𝑇𝑁</m:t>
                          </m:r>
                        </m:num>
                        <m:den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𝐹𝑃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𝑇𝑁</m:t>
                          </m:r>
                        </m:den>
                      </m:f>
                    </m:oMath>
                  </m:oMathPara>
                </a14:m>
                <a:endParaRPr lang="en-VN" sz="2000" dirty="0">
                  <a:effectLst/>
                  <a:latin typeface="+mn-lt"/>
                  <a:ea typeface="Times New Roman" panose="02020603050405020304" pitchFamily="18" charset="0"/>
                </a:endParaRPr>
              </a:p>
              <a:p>
                <a:pPr indent="-1270"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𝐺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−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𝑚𝑒𝑎𝑛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VN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r>
                            <m:rPr>
                              <m:sty m:val="p"/>
                            </m:rPr>
                            <a:rPr lang="en-US" sz="20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Sensitivity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∗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𝑆𝑝𝑒𝑐𝑖𝑓𝑖𝑐𝑖𝑡𝑦</m:t>
                          </m:r>
                        </m:e>
                      </m:rad>
                    </m:oMath>
                  </m:oMathPara>
                </a14:m>
                <a:endParaRPr lang="en-VN" sz="2000" dirty="0">
                  <a:effectLst/>
                  <a:latin typeface="+mn-lt"/>
                  <a:ea typeface="Times New Roman" panose="02020603050405020304" pitchFamily="18" charset="0"/>
                </a:endParaRPr>
              </a:p>
              <a:p>
                <a:pPr indent="-1270"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𝑊𝑒𝑖𝑔h𝑡𝑒𝑑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𝑎𝑐𝑐𝑢𝑟𝑎𝑐𝑦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=0.5∗(</m:t>
                      </m:r>
                      <m:r>
                        <m:rPr>
                          <m:sty m:val="p"/>
                        </m:rPr>
                        <a:rPr lang="en-US" sz="20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Sensitivity</m:t>
                      </m:r>
                      <m:r>
                        <a:rPr lang="en-US" sz="20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+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𝑆𝑝𝑒𝑐𝑖𝑓𝑖𝑐𝑖𝑡𝑦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VN" sz="2000" dirty="0">
                  <a:effectLst/>
                  <a:latin typeface="+mn-lt"/>
                  <a:ea typeface="Times New Roman" panose="02020603050405020304" pitchFamily="18" charset="0"/>
                </a:endParaRPr>
              </a:p>
              <a:p>
                <a:pPr indent="-1270"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𝑃𝑟𝑒𝑐</m:t>
                      </m:r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𝑖𝑠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𝑖𝑜𝑛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VN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𝑇𝑃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lang="en-VN" sz="2000" dirty="0">
                  <a:effectLst/>
                  <a:latin typeface="+mn-lt"/>
                  <a:ea typeface="Times New Roman" panose="02020603050405020304" pitchFamily="18" charset="0"/>
                </a:endParaRPr>
              </a:p>
              <a:p>
                <a:pPr indent="-1270"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𝑅𝑒𝑐𝑎𝑙𝑙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VN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𝑇𝑃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en-VN" sz="2000" dirty="0">
                  <a:effectLst/>
                  <a:latin typeface="+mn-lt"/>
                  <a:ea typeface="Times New Roman" panose="02020603050405020304" pitchFamily="18" charset="0"/>
                </a:endParaRPr>
              </a:p>
              <a:p>
                <a:pPr indent="-1270" algn="ctr"/>
                <a14:m>
                  <m:oMath xmlns:m="http://schemas.openxmlformats.org/officeDocument/2006/math">
                    <m:r>
                      <a:rPr lang="en-US" sz="20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sz="20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𝑆𝑐𝑜𝑟𝑒</m:t>
                    </m:r>
                    <m:r>
                      <a:rPr lang="en-US" sz="20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=2</m:t>
                    </m:r>
                    <m:f>
                      <m:fPr>
                        <m:ctrlPr>
                          <a:rPr lang="en-VN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𝑃𝑟𝑒𝑐</m:t>
                        </m:r>
                        <m:r>
                          <a:rPr lang="en-US" sz="20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𝑖𝑠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𝑖𝑜𝑛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𝑅𝑒𝑐𝑎𝑙𝑙</m:t>
                        </m:r>
                      </m:num>
                      <m:den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𝑃𝑟𝑒𝑐</m:t>
                        </m:r>
                        <m:r>
                          <a:rPr lang="en-US" sz="20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𝑖𝑠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𝑖𝑜𝑛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𝑅𝑒𝑐𝑎𝑙𝑙</m:t>
                        </m:r>
                      </m:den>
                    </m:f>
                  </m:oMath>
                </a14:m>
                <a:r>
                  <a:rPr lang="en-VN" sz="2000" dirty="0">
                    <a:effectLst/>
                    <a:latin typeface="+mn-lt"/>
                  </a:rPr>
                  <a:t> </a:t>
                </a:r>
                <a:endParaRPr lang="en-VN" sz="2000" dirty="0">
                  <a:effectLst/>
                  <a:latin typeface="+mn-lt"/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87B62E-8BC7-F3A4-8A55-EEB32CC358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516" y="937549"/>
                <a:ext cx="11354765" cy="5379165"/>
              </a:xfrm>
              <a:prstGeom prst="rect">
                <a:avLst/>
              </a:prstGeom>
              <a:blipFill>
                <a:blip r:embed="rId3"/>
                <a:stretch>
                  <a:fillRect l="-559" t="-471" r="-559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6432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F62174-2E58-4A4B-BC78-2355AA6097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1225" y="532436"/>
            <a:ext cx="11769213" cy="6149354"/>
          </a:xfrm>
          <a:noFill/>
          <a:ln w="28575">
            <a:solidFill>
              <a:srgbClr val="00B0F0"/>
            </a:solidFill>
            <a:prstDash val="sysDot"/>
          </a:ln>
        </p:spPr>
        <p:txBody>
          <a:bodyPr/>
          <a:lstStyle/>
          <a:p>
            <a:pPr marL="571500" lvl="1" indent="0">
              <a:buNone/>
            </a:pPr>
            <a:endParaRPr lang="en-VN" dirty="0"/>
          </a:p>
          <a:p>
            <a:pPr marL="571500" lvl="1" indent="0">
              <a:buNone/>
            </a:pPr>
            <a:endParaRPr lang="en-VN" sz="3200" b="1" dirty="0"/>
          </a:p>
        </p:txBody>
      </p:sp>
      <p:sp>
        <p:nvSpPr>
          <p:cNvPr id="4" name="Google Shape;111;p4">
            <a:extLst>
              <a:ext uri="{FF2B5EF4-FFF2-40B4-BE49-F238E27FC236}">
                <a16:creationId xmlns:a16="http://schemas.microsoft.com/office/drawing/2014/main" id="{07643970-7A23-5C44-A5F3-C016204035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"/>
            <a:ext cx="2500132" cy="74078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buClr>
                <a:schemeClr val="lt1"/>
              </a:buClr>
              <a:buSzPts val="4400"/>
            </a:pPr>
            <a:r>
              <a:rPr lang="en-U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RESULTS</a:t>
            </a:r>
            <a:endParaRPr lang="en-US" sz="3200" dirty="0"/>
          </a:p>
        </p:txBody>
      </p:sp>
      <p:pic>
        <p:nvPicPr>
          <p:cNvPr id="2" name="image1.png">
            <a:extLst>
              <a:ext uri="{FF2B5EF4-FFF2-40B4-BE49-F238E27FC236}">
                <a16:creationId xmlns:a16="http://schemas.microsoft.com/office/drawing/2014/main" id="{3E89303D-3788-1AA3-49C6-40933A2D580E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81185" y="968680"/>
            <a:ext cx="5055312" cy="2973733"/>
          </a:xfrm>
          <a:prstGeom prst="rect">
            <a:avLst/>
          </a:prstGeom>
          <a:ln/>
        </p:spPr>
      </p:pic>
      <p:pic>
        <p:nvPicPr>
          <p:cNvPr id="5" name="image4.png" descr="Graphical user interface&#10;&#10;Description automatically generated">
            <a:extLst>
              <a:ext uri="{FF2B5EF4-FFF2-40B4-BE49-F238E27FC236}">
                <a16:creationId xmlns:a16="http://schemas.microsoft.com/office/drawing/2014/main" id="{1A4423E5-37CE-5D4A-3DEC-58F1E07155A9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5722614" y="968679"/>
            <a:ext cx="5265176" cy="3108646"/>
          </a:xfrm>
          <a:prstGeom prst="rect">
            <a:avLst/>
          </a:prstGeom>
          <a:ln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D9953A-AA74-7641-B314-675BD1CB8D89}"/>
              </a:ext>
            </a:extLst>
          </p:cNvPr>
          <p:cNvSpPr txBox="1"/>
          <p:nvPr/>
        </p:nvSpPr>
        <p:spPr>
          <a:xfrm>
            <a:off x="5571977" y="4144236"/>
            <a:ext cx="6070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original data classification model confusion matrix (SVM).</a:t>
            </a:r>
            <a:endParaRPr lang="en-V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984C2B-72DF-372B-6E8E-0B1CD2CC6850}"/>
              </a:ext>
            </a:extLst>
          </p:cNvPr>
          <p:cNvSpPr txBox="1"/>
          <p:nvPr/>
        </p:nvSpPr>
        <p:spPr>
          <a:xfrm>
            <a:off x="362858" y="5535377"/>
            <a:ext cx="104182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2000" dirty="0"/>
              <a:t>The prediction rate of the majority class is very high, but the minority class is very low. </a:t>
            </a:r>
          </a:p>
          <a:p>
            <a:r>
              <a:rPr lang="vi-VN" sz="2000" dirty="0"/>
              <a:t>Therefore, even distribution between classes is very important for classification algorithms</a:t>
            </a:r>
            <a:r>
              <a:rPr lang="vi-VN" dirty="0"/>
              <a:t>.</a:t>
            </a:r>
            <a:endParaRPr lang="en-VN" dirty="0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0F39498B-D9E5-C2CD-3531-93FFDF87DF70}"/>
              </a:ext>
            </a:extLst>
          </p:cNvPr>
          <p:cNvSpPr/>
          <p:nvPr/>
        </p:nvSpPr>
        <p:spPr>
          <a:xfrm>
            <a:off x="3762340" y="4577573"/>
            <a:ext cx="2592161" cy="9286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70538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F62174-2E58-4A4B-BC78-2355AA6097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1225" y="590310"/>
            <a:ext cx="11769213" cy="6091480"/>
          </a:xfrm>
          <a:noFill/>
          <a:ln w="28575">
            <a:solidFill>
              <a:srgbClr val="00B0F0"/>
            </a:solidFill>
            <a:prstDash val="sysDot"/>
          </a:ln>
        </p:spPr>
        <p:txBody>
          <a:bodyPr/>
          <a:lstStyle/>
          <a:p>
            <a:pPr marL="571500" lvl="1" indent="0">
              <a:buNone/>
            </a:pPr>
            <a:endParaRPr lang="en-VN" dirty="0"/>
          </a:p>
          <a:p>
            <a:pPr marL="571500" lvl="1" indent="0">
              <a:buNone/>
            </a:pPr>
            <a:endParaRPr lang="en-VN" dirty="0"/>
          </a:p>
        </p:txBody>
      </p:sp>
      <p:sp>
        <p:nvSpPr>
          <p:cNvPr id="4" name="Google Shape;111;p4">
            <a:extLst>
              <a:ext uri="{FF2B5EF4-FFF2-40B4-BE49-F238E27FC236}">
                <a16:creationId xmlns:a16="http://schemas.microsoft.com/office/drawing/2014/main" id="{07643970-7A23-5C44-A5F3-C016204035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2210765" cy="101840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chemeClr val="lt1"/>
              </a:buClr>
              <a:buSzPts val="4400"/>
            </a:pPr>
            <a:r>
              <a:rPr lang="en-US" sz="3200" dirty="0">
                <a:solidFill>
                  <a:schemeClr val="bg1"/>
                </a:solidFill>
                <a:latin typeface="+mn-lt"/>
              </a:rPr>
              <a:t>RESULTS</a:t>
            </a:r>
            <a:endParaRPr sz="32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52B7E-32A0-919E-C7F2-915959E4C4D5}"/>
              </a:ext>
            </a:extLst>
          </p:cNvPr>
          <p:cNvSpPr txBox="1"/>
          <p:nvPr/>
        </p:nvSpPr>
        <p:spPr>
          <a:xfrm>
            <a:off x="3984252" y="669370"/>
            <a:ext cx="4623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1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GPS route data Ho Chi Minh City-Viet Nam</a:t>
            </a:r>
            <a:endParaRPr lang="en-VN" sz="1800" b="1" i="1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4348FDB-A051-6185-1F01-03BD15E8FA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2880526"/>
              </p:ext>
            </p:extLst>
          </p:nvPr>
        </p:nvGraphicFramePr>
        <p:xfrm>
          <a:off x="356136" y="1138328"/>
          <a:ext cx="11378664" cy="38040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12E2575-1FDE-C497-BA20-C433B7CF9775}"/>
              </a:ext>
            </a:extLst>
          </p:cNvPr>
          <p:cNvSpPr txBox="1"/>
          <p:nvPr/>
        </p:nvSpPr>
        <p:spPr>
          <a:xfrm>
            <a:off x="2210765" y="4877645"/>
            <a:ext cx="8905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Performance of different ML algorithms using different sampling techniques (Weighted accuracy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V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127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F62174-2E58-4A4B-BC78-2355AA6097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1225" y="590310"/>
            <a:ext cx="11769213" cy="6091480"/>
          </a:xfrm>
          <a:noFill/>
          <a:ln w="28575">
            <a:solidFill>
              <a:srgbClr val="00B0F0"/>
            </a:solidFill>
            <a:prstDash val="sysDot"/>
          </a:ln>
        </p:spPr>
        <p:txBody>
          <a:bodyPr/>
          <a:lstStyle/>
          <a:p>
            <a:pPr marL="571500" lvl="1" indent="0">
              <a:buNone/>
            </a:pPr>
            <a:endParaRPr lang="en-VN" dirty="0"/>
          </a:p>
          <a:p>
            <a:pPr marL="571500" lvl="1" indent="0">
              <a:buNone/>
            </a:pPr>
            <a:endParaRPr lang="en-VN" dirty="0"/>
          </a:p>
        </p:txBody>
      </p:sp>
      <p:sp>
        <p:nvSpPr>
          <p:cNvPr id="4" name="Google Shape;111;p4">
            <a:extLst>
              <a:ext uri="{FF2B5EF4-FFF2-40B4-BE49-F238E27FC236}">
                <a16:creationId xmlns:a16="http://schemas.microsoft.com/office/drawing/2014/main" id="{07643970-7A23-5C44-A5F3-C016204035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5370653" cy="101840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chemeClr val="lt1"/>
              </a:buClr>
              <a:buSzPts val="4400"/>
            </a:pPr>
            <a:r>
              <a:rPr lang="en-US" sz="3200" dirty="0">
                <a:solidFill>
                  <a:schemeClr val="bg1"/>
                </a:solidFill>
                <a:latin typeface="+mn-lt"/>
              </a:rPr>
              <a:t>VISUALIZE THE RESULTS</a:t>
            </a:r>
            <a:endParaRPr sz="3200" dirty="0">
              <a:solidFill>
                <a:schemeClr val="bg1"/>
              </a:solidFill>
              <a:latin typeface="+mn-lt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CEA1209-DEA2-473A-23B5-67CDB84D8D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3622478"/>
              </p:ext>
            </p:extLst>
          </p:nvPr>
        </p:nvGraphicFramePr>
        <p:xfrm>
          <a:off x="796564" y="1969477"/>
          <a:ext cx="4958719" cy="3333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0C91788-1376-0957-28F3-6DB61C7027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9772183"/>
              </p:ext>
            </p:extLst>
          </p:nvPr>
        </p:nvGraphicFramePr>
        <p:xfrm>
          <a:off x="5849816" y="1868951"/>
          <a:ext cx="5697416" cy="36001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74FB6F-2843-FD4A-34F7-72C88C8FD888}"/>
              </a:ext>
            </a:extLst>
          </p:cNvPr>
          <p:cNvSpPr txBox="1"/>
          <p:nvPr/>
        </p:nvSpPr>
        <p:spPr>
          <a:xfrm>
            <a:off x="3900740" y="1078311"/>
            <a:ext cx="44101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GPS route data Ho Chi Minh City-Viet Nam</a:t>
            </a:r>
            <a:endParaRPr lang="en-VN" sz="1800" b="1" i="1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6EA097-7D6E-4516-62FD-DCC9909418A8}"/>
              </a:ext>
            </a:extLst>
          </p:cNvPr>
          <p:cNvSpPr txBox="1"/>
          <p:nvPr/>
        </p:nvSpPr>
        <p:spPr>
          <a:xfrm>
            <a:off x="796565" y="5469121"/>
            <a:ext cx="4192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1270">
              <a:spcAft>
                <a:spcPts val="100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Performance of different ML algorithms using different sampling techniques(F-score)</a:t>
            </a:r>
            <a:endParaRPr lang="en-V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623E-B5D6-3D96-7F2B-D0AFC3D31F8A}"/>
              </a:ext>
            </a:extLst>
          </p:cNvPr>
          <p:cNvSpPr txBox="1"/>
          <p:nvPr/>
        </p:nvSpPr>
        <p:spPr>
          <a:xfrm>
            <a:off x="6780526" y="5302893"/>
            <a:ext cx="41922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Performance of different ML algorithms using different sampling techniques(G-mean)</a:t>
            </a:r>
            <a:endParaRPr lang="en-V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07775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F62174-2E58-4A4B-BC78-2355AA6097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1225" y="590310"/>
            <a:ext cx="11769213" cy="6091480"/>
          </a:xfrm>
          <a:noFill/>
          <a:ln w="28575">
            <a:solidFill>
              <a:srgbClr val="00B0F0"/>
            </a:solidFill>
            <a:prstDash val="sysDot"/>
          </a:ln>
        </p:spPr>
        <p:txBody>
          <a:bodyPr/>
          <a:lstStyle/>
          <a:p>
            <a:pPr marL="571500" lvl="1" indent="0">
              <a:buNone/>
            </a:pPr>
            <a:endParaRPr lang="en-VN" dirty="0"/>
          </a:p>
          <a:p>
            <a:pPr marL="571500" lvl="1" indent="0">
              <a:buNone/>
            </a:pPr>
            <a:endParaRPr lang="en-VN" dirty="0"/>
          </a:p>
        </p:txBody>
      </p:sp>
      <p:sp>
        <p:nvSpPr>
          <p:cNvPr id="4" name="Google Shape;111;p4">
            <a:extLst>
              <a:ext uri="{FF2B5EF4-FFF2-40B4-BE49-F238E27FC236}">
                <a16:creationId xmlns:a16="http://schemas.microsoft.com/office/drawing/2014/main" id="{07643970-7A23-5C44-A5F3-C016204035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2176041" cy="101840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chemeClr val="lt1"/>
              </a:buClr>
              <a:buSzPts val="4400"/>
            </a:pPr>
            <a:r>
              <a:rPr lang="en-US" sz="3200" dirty="0">
                <a:solidFill>
                  <a:schemeClr val="bg1"/>
                </a:solidFill>
                <a:latin typeface="+mn-lt"/>
              </a:rPr>
              <a:t>RESULTS</a:t>
            </a:r>
            <a:endParaRPr sz="32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52B7E-32A0-919E-C7F2-915959E4C4D5}"/>
              </a:ext>
            </a:extLst>
          </p:cNvPr>
          <p:cNvSpPr txBox="1"/>
          <p:nvPr/>
        </p:nvSpPr>
        <p:spPr>
          <a:xfrm>
            <a:off x="2898498" y="688669"/>
            <a:ext cx="5506636" cy="1115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1" fontAlgn="base">
              <a:spcBef>
                <a:spcPts val="600"/>
              </a:spcBef>
              <a:spcAft>
                <a:spcPts val="300"/>
              </a:spcAft>
              <a:buClr>
                <a:srgbClr val="000000"/>
              </a:buClr>
              <a:buSzPts val="1000"/>
            </a:pPr>
            <a:r>
              <a:rPr lang="en-US" sz="1800" b="1" i="1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GPS route data Shanghai-China (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Kaggle website) </a:t>
            </a:r>
            <a:endParaRPr lang="en-VN" sz="1800" b="1" i="1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V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endParaRPr lang="en-V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VN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C7D3410-FDF7-85A4-16F6-EB21FE9DD9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9609807"/>
              </p:ext>
            </p:extLst>
          </p:nvPr>
        </p:nvGraphicFramePr>
        <p:xfrm>
          <a:off x="943682" y="1474620"/>
          <a:ext cx="10028595" cy="3983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28BF2C3-0953-57E0-0D60-93396B958585}"/>
              </a:ext>
            </a:extLst>
          </p:cNvPr>
          <p:cNvSpPr txBox="1"/>
          <p:nvPr/>
        </p:nvSpPr>
        <p:spPr>
          <a:xfrm>
            <a:off x="2176041" y="5547652"/>
            <a:ext cx="7820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Performance of different ML algorithms using different sampling techniques (Weighted accuracy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V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191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F62174-2E58-4A4B-BC78-2355AA6097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1225" y="590310"/>
            <a:ext cx="11769213" cy="5097261"/>
          </a:xfrm>
          <a:noFill/>
          <a:ln w="28575">
            <a:solidFill>
              <a:srgbClr val="00B0F0"/>
            </a:solidFill>
            <a:prstDash val="sysDot"/>
          </a:ln>
        </p:spPr>
        <p:txBody>
          <a:bodyPr/>
          <a:lstStyle/>
          <a:p>
            <a:pPr marL="571500" lvl="1" indent="0">
              <a:buNone/>
            </a:pPr>
            <a:endParaRPr lang="en-VN" dirty="0"/>
          </a:p>
          <a:p>
            <a:pPr marL="571500" lvl="1" indent="0">
              <a:buNone/>
            </a:pPr>
            <a:endParaRPr lang="en-VN" dirty="0"/>
          </a:p>
        </p:txBody>
      </p:sp>
      <p:sp>
        <p:nvSpPr>
          <p:cNvPr id="4" name="Google Shape;111;p4">
            <a:extLst>
              <a:ext uri="{FF2B5EF4-FFF2-40B4-BE49-F238E27FC236}">
                <a16:creationId xmlns:a16="http://schemas.microsoft.com/office/drawing/2014/main" id="{07643970-7A23-5C44-A5F3-C016204035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5370653" cy="101840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chemeClr val="lt1"/>
              </a:buClr>
              <a:buSzPts val="4400"/>
            </a:pPr>
            <a:r>
              <a:rPr lang="en-US" sz="3200" dirty="0">
                <a:solidFill>
                  <a:schemeClr val="bg1"/>
                </a:solidFill>
                <a:latin typeface="+mn-lt"/>
              </a:rPr>
              <a:t>VISUALIZE THE RESULTS</a:t>
            </a:r>
            <a:endParaRPr sz="3200" dirty="0">
              <a:solidFill>
                <a:schemeClr val="bg1"/>
              </a:solidFill>
              <a:latin typeface="+mn-lt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7896B39-2CE6-04D3-892C-5BBD8E3515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6290863"/>
              </p:ext>
            </p:extLst>
          </p:nvPr>
        </p:nvGraphicFramePr>
        <p:xfrm>
          <a:off x="643526" y="1609767"/>
          <a:ext cx="5370653" cy="34468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70E1DD0-584F-AD2D-C9BA-41F3B67300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7321799"/>
              </p:ext>
            </p:extLst>
          </p:nvPr>
        </p:nvGraphicFramePr>
        <p:xfrm>
          <a:off x="6673238" y="1482053"/>
          <a:ext cx="4875236" cy="32606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A665AEF-D2A8-8D51-22B0-5AD4A24E5FF2}"/>
              </a:ext>
            </a:extLst>
          </p:cNvPr>
          <p:cNvSpPr txBox="1"/>
          <p:nvPr/>
        </p:nvSpPr>
        <p:spPr>
          <a:xfrm>
            <a:off x="960488" y="5056629"/>
            <a:ext cx="4736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1270">
              <a:spcAft>
                <a:spcPts val="100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Performance of different ML algorithms using different sampling techniques(F-score)</a:t>
            </a:r>
            <a:endParaRPr lang="en-V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B7647F-FEC0-D76B-7071-E541190B6154}"/>
              </a:ext>
            </a:extLst>
          </p:cNvPr>
          <p:cNvSpPr txBox="1"/>
          <p:nvPr/>
        </p:nvSpPr>
        <p:spPr>
          <a:xfrm>
            <a:off x="6811746" y="4948907"/>
            <a:ext cx="47367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Performance of different ML algorithms using different sampling techniques(G-mean)</a:t>
            </a:r>
            <a:endParaRPr lang="en-V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V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0F6202-3746-F4D4-AA51-009ED5086EDC}"/>
              </a:ext>
            </a:extLst>
          </p:cNvPr>
          <p:cNvSpPr txBox="1"/>
          <p:nvPr/>
        </p:nvSpPr>
        <p:spPr>
          <a:xfrm>
            <a:off x="2915044" y="976676"/>
            <a:ext cx="556434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lvl="1" fontAlgn="base">
              <a:spcBef>
                <a:spcPts val="600"/>
              </a:spcBef>
              <a:spcAft>
                <a:spcPts val="300"/>
              </a:spcAft>
              <a:buClr>
                <a:srgbClr val="000000"/>
              </a:buClr>
              <a:buSzPts val="1000"/>
            </a:pPr>
            <a:r>
              <a:rPr lang="en-US" sz="1800" b="1" i="1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GPS route data Shanghai-China (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Kaggle website) </a:t>
            </a:r>
            <a:endParaRPr lang="en-VN" sz="1800" b="1" i="1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8B7E7F-D60A-560E-F5F9-AEC9BD841DF8}"/>
              </a:ext>
            </a:extLst>
          </p:cNvPr>
          <p:cNvSpPr txBox="1"/>
          <p:nvPr/>
        </p:nvSpPr>
        <p:spPr>
          <a:xfrm>
            <a:off x="221225" y="5959913"/>
            <a:ext cx="10886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	The need for preprocessing, and resampling data is very important  (All Dataset) </a:t>
            </a:r>
            <a:endParaRPr lang="en-VN" sz="2000" b="1" dirty="0"/>
          </a:p>
        </p:txBody>
      </p:sp>
      <p:pic>
        <p:nvPicPr>
          <p:cNvPr id="6" name="Graphic 5" descr="Chevron arrows with solid fill">
            <a:extLst>
              <a:ext uri="{FF2B5EF4-FFF2-40B4-BE49-F238E27FC236}">
                <a16:creationId xmlns:a16="http://schemas.microsoft.com/office/drawing/2014/main" id="{1A8554AC-13D5-5B44-726E-63B5844446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1225" y="5886252"/>
            <a:ext cx="914400" cy="53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48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19E301E5-1206-47D0-9CDF-72583D739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90">
            <a:extLst>
              <a:ext uri="{FF2B5EF4-FFF2-40B4-BE49-F238E27FC236}">
                <a16:creationId xmlns:a16="http://schemas.microsoft.com/office/drawing/2014/main" id="{AFA31FBE-7948-4384-B68A-75DEFDC49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Google Shape;84;p1" descr="Shape&#10;&#10;Description automatically generated with low confidence"/>
          <p:cNvPicPr preferRelativeResize="0"/>
          <p:nvPr/>
        </p:nvPicPr>
        <p:blipFill rotWithShape="1">
          <a:blip r:embed="rId3"/>
          <a:srcRect t="18941" r="4" b="13717"/>
          <a:stretch/>
        </p:blipFill>
        <p:spPr>
          <a:xfrm>
            <a:off x="641276" y="643467"/>
            <a:ext cx="4013020" cy="2702558"/>
          </a:xfrm>
          <a:prstGeom prst="rect">
            <a:avLst/>
          </a:prstGeom>
          <a:noFill/>
        </p:spPr>
      </p:pic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8927D71C-60AC-3FA6-5529-B41161F11E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490" r="-1" b="18394"/>
          <a:stretch/>
        </p:blipFill>
        <p:spPr>
          <a:xfrm>
            <a:off x="643467" y="3509433"/>
            <a:ext cx="4010830" cy="2705099"/>
          </a:xfrm>
          <a:prstGeom prst="rect">
            <a:avLst/>
          </a:prstGeom>
        </p:spPr>
      </p:pic>
      <p:pic>
        <p:nvPicPr>
          <p:cNvPr id="8" name="Picture 7" descr="Chart, radar chart, scatter chart&#10;&#10;Description automatically generated">
            <a:extLst>
              <a:ext uri="{FF2B5EF4-FFF2-40B4-BE49-F238E27FC236}">
                <a16:creationId xmlns:a16="http://schemas.microsoft.com/office/drawing/2014/main" id="{0FFC53E6-0B96-AD14-2FF4-49819432BA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281" r="1" b="1"/>
          <a:stretch/>
        </p:blipFill>
        <p:spPr>
          <a:xfrm>
            <a:off x="4812633" y="643467"/>
            <a:ext cx="67359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849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/>
          <p:nvPr/>
        </p:nvSpPr>
        <p:spPr>
          <a:xfrm>
            <a:off x="173621" y="914400"/>
            <a:ext cx="11743076" cy="5432612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0" y="57507"/>
            <a:ext cx="7407797" cy="1109714"/>
          </a:xfrm>
          <a:prstGeom prst="rect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fontAlgn="base"/>
            <a:r>
              <a:rPr lang="en-US" sz="3200" b="1" cap="small" dirty="0">
                <a:solidFill>
                  <a:schemeClr val="bg1"/>
                </a:solidFill>
                <a:latin typeface="+mn-lt"/>
              </a:rPr>
              <a:t>CONCLUTIONS AND FUTURE WORK</a:t>
            </a:r>
            <a:endParaRPr lang="en-VN" sz="3200" b="1" cap="small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5823E9-19C2-E1E4-D049-5078703B3F0A}"/>
              </a:ext>
            </a:extLst>
          </p:cNvPr>
          <p:cNvSpPr txBox="1"/>
          <p:nvPr/>
        </p:nvSpPr>
        <p:spPr>
          <a:xfrm>
            <a:off x="-37207052" y="1516284"/>
            <a:ext cx="17612514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0" dirty="0">
                <a:effectLst/>
                <a:latin typeface="Times New Roman" panose="02020603050405020304" pitchFamily="18" charset="0"/>
              </a:rPr>
              <a:t>In this paper, we solve imbalanced data problems in GPS outlier detection and prove that it will achieve better performance for overall process. </a:t>
            </a:r>
          </a:p>
          <a:p>
            <a:r>
              <a:rPr lang="en-US" sz="1800" b="1" i="0" dirty="0">
                <a:effectLst/>
                <a:latin typeface="Times New Roman" panose="02020603050405020304" pitchFamily="18" charset="0"/>
              </a:rPr>
              <a:t>The need for preprocessing, and resampling data is very important for the problem of data imbalance in machine learning. </a:t>
            </a:r>
          </a:p>
          <a:p>
            <a:r>
              <a:rPr lang="en-US" sz="1800" b="1" i="0" dirty="0">
                <a:effectLst/>
                <a:latin typeface="Times New Roman" panose="02020603050405020304" pitchFamily="18" charset="0"/>
              </a:rPr>
              <a:t> We demonstrate the effectiveness with real datasets, i.e., GPS logs from vehicle tracking services.</a:t>
            </a:r>
          </a:p>
          <a:p>
            <a:r>
              <a:rPr lang="en-US" sz="1800" b="1" i="0" dirty="0">
                <a:effectLst/>
                <a:latin typeface="Times New Roman" panose="02020603050405020304" pitchFamily="18" charset="0"/>
              </a:rPr>
              <a:t> We apply resampling techniques to the classification models and compare them with the original (unbalanced) data set. </a:t>
            </a:r>
          </a:p>
          <a:p>
            <a:r>
              <a:rPr lang="en-US" sz="1800" b="1" i="0" dirty="0">
                <a:effectLst/>
                <a:latin typeface="Times New Roman" panose="02020603050405020304" pitchFamily="18" charset="0"/>
              </a:rPr>
              <a:t>We find that the application of resampling techniques achieves better results for minority class prediction. </a:t>
            </a:r>
          </a:p>
          <a:p>
            <a:r>
              <a:rPr lang="en-US" sz="1800" b="1" i="0" dirty="0">
                <a:effectLst/>
                <a:latin typeface="Times New Roman" panose="02020603050405020304" pitchFamily="18" charset="0"/>
              </a:rPr>
              <a:t>For future work, we are planning to apply deep learning techniques, learn the optimal threshold of data resampling to deal with class imbalance to improve the predictive model.</a:t>
            </a:r>
            <a:endParaRPr lang="en-VN" sz="1800" b="1" i="1" dirty="0">
              <a:effectLst/>
              <a:latin typeface="Times New Roman" panose="02020603050405020304" pitchFamily="18" charset="0"/>
            </a:endParaRPr>
          </a:p>
          <a:p>
            <a:endParaRPr lang="en-V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5F38C-D6FD-7022-6247-7B4646301587}"/>
              </a:ext>
            </a:extLst>
          </p:cNvPr>
          <p:cNvSpPr txBox="1"/>
          <p:nvPr/>
        </p:nvSpPr>
        <p:spPr>
          <a:xfrm>
            <a:off x="370389" y="1331089"/>
            <a:ext cx="1142421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2000" dirty="0">
                <a:latin typeface="+mn-lt"/>
                <a:ea typeface="Times New Roman" panose="02020603050405020304" pitchFamily="18" charset="0"/>
              </a:rPr>
              <a:t>U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sing imbalanced data problems in GPS outlier detection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000" dirty="0">
              <a:effectLst/>
              <a:latin typeface="+mn-lt"/>
              <a:ea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Prove that it will achieve better performance for the overall process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000" dirty="0">
              <a:effectLst/>
              <a:latin typeface="+mn-lt"/>
              <a:ea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We demonstrate the effectiveness with real datasets 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000" dirty="0">
              <a:latin typeface="+mn-lt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000" dirty="0">
                <a:latin typeface="+mn-lt"/>
              </a:rPr>
              <a:t>Apply resampling techniques to the classification models and compare them with the original (unbalanced) data set .</a:t>
            </a:r>
          </a:p>
          <a:p>
            <a:pPr marL="285750" indent="-285750">
              <a:buFont typeface="Wingdings" pitchFamily="2" charset="2"/>
              <a:buChar char="v"/>
            </a:pPr>
            <a:endParaRPr lang="en-VN" sz="2000" dirty="0">
              <a:latin typeface="+mn-lt"/>
            </a:endParaRPr>
          </a:p>
          <a:p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sym typeface="Wingdings" pitchFamily="2" charset="2"/>
              </a:rPr>
              <a:t>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 Applying </a:t>
            </a:r>
            <a:r>
              <a:rPr lang="en-US" sz="2000" b="1" dirty="0">
                <a:effectLst/>
                <a:latin typeface="+mn-lt"/>
                <a:ea typeface="Times New Roman" panose="02020603050405020304" pitchFamily="18" charset="0"/>
              </a:rPr>
              <a:t>resampling techniques 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-&gt; </a:t>
            </a:r>
            <a:r>
              <a:rPr lang="en-US" sz="2000" b="1" dirty="0">
                <a:effectLst/>
                <a:latin typeface="+mn-lt"/>
                <a:ea typeface="Times New Roman" panose="02020603050405020304" pitchFamily="18" charset="0"/>
              </a:rPr>
              <a:t>better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000" b="1" dirty="0">
                <a:effectLst/>
                <a:latin typeface="+mn-lt"/>
                <a:ea typeface="Times New Roman" panose="02020603050405020304" pitchFamily="18" charset="0"/>
              </a:rPr>
              <a:t>results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</a:rPr>
              <a:t> for minority class prediction.</a:t>
            </a:r>
          </a:p>
          <a:p>
            <a:pPr marL="285750" indent="-285750">
              <a:buFont typeface="Wingdings" pitchFamily="2" charset="2"/>
              <a:buChar char="v"/>
            </a:pPr>
            <a:endParaRPr lang="en-VN" sz="1800" dirty="0">
              <a:effectLst/>
              <a:latin typeface="+mn-lt"/>
              <a:ea typeface="Times New Roman" panose="02020603050405020304" pitchFamily="18" charset="0"/>
            </a:endParaRPr>
          </a:p>
          <a:p>
            <a:r>
              <a:rPr lang="en-US" sz="2000" b="1" i="0" dirty="0">
                <a:effectLst/>
                <a:latin typeface="+mn-lt"/>
                <a:sym typeface="Wingdings" pitchFamily="2" charset="2"/>
              </a:rPr>
              <a:t>For future work:  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i="0" dirty="0">
                <a:effectLst/>
                <a:latin typeface="+mn-lt"/>
                <a:sym typeface="Wingdings" pitchFamily="2" charset="2"/>
              </a:rPr>
              <a:t>Apply deep learning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i="0" dirty="0">
                <a:effectLst/>
                <a:latin typeface="+mn-lt"/>
                <a:sym typeface="Wingdings" pitchFamily="2" charset="2"/>
              </a:rPr>
              <a:t>Optimal threshold of data resampling 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i="0" dirty="0">
                <a:effectLst/>
                <a:latin typeface="+mn-lt"/>
                <a:sym typeface="Wingdings" pitchFamily="2" charset="2"/>
              </a:rPr>
              <a:t>improve the predictive model</a:t>
            </a:r>
            <a:endParaRPr lang="en-V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7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7"/>
          <p:cNvSpPr txBox="1">
            <a:spLocks noGrp="1"/>
          </p:cNvSpPr>
          <p:nvPr>
            <p:ph type="title"/>
          </p:nvPr>
        </p:nvSpPr>
        <p:spPr>
          <a:xfrm>
            <a:off x="0" y="0"/>
            <a:ext cx="3507129" cy="13255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 &amp; 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12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Freeform: Shape 114">
            <a:extLst>
              <a:ext uri="{FF2B5EF4-FFF2-40B4-BE49-F238E27FC236}">
                <a16:creationId xmlns:a16="http://schemas.microsoft.com/office/drawing/2014/main" id="{BB4D578A-F2C4-4EA9-A811-B48E66D63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40492"/>
            <a:ext cx="12192000" cy="1924333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oogle Shape;100;p3">
            <a:extLst>
              <a:ext uri="{FF2B5EF4-FFF2-40B4-BE49-F238E27FC236}">
                <a16:creationId xmlns:a16="http://schemas.microsoft.com/office/drawing/2014/main" id="{88C5F77D-789C-794F-C112-8AE6FE5DE3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55057" y="5279509"/>
            <a:ext cx="9707911" cy="739881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lang="en-US" sz="3600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NATURE OF THE PROBLEM</a:t>
            </a:r>
          </a:p>
        </p:txBody>
      </p:sp>
      <p:pic>
        <p:nvPicPr>
          <p:cNvPr id="94" name="Google Shape;94;p2" descr="A picture containing text, person&#10;&#10;Description automatically generated"/>
          <p:cNvPicPr preferRelativeResize="0"/>
          <p:nvPr/>
        </p:nvPicPr>
        <p:blipFill rotWithShape="1">
          <a:blip r:embed="rId3"/>
          <a:stretch/>
        </p:blipFill>
        <p:spPr>
          <a:xfrm>
            <a:off x="319487" y="695129"/>
            <a:ext cx="3217333" cy="3217333"/>
          </a:xfrm>
          <a:prstGeom prst="rect">
            <a:avLst/>
          </a:prstGeom>
          <a:noFill/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F92E1327-CD0C-EC23-014F-5B9345DBB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307" y="368082"/>
            <a:ext cx="3458893" cy="2465059"/>
          </a:xfrm>
          <a:prstGeom prst="rect">
            <a:avLst/>
          </a:prstGeom>
        </p:spPr>
      </p:pic>
      <p:pic>
        <p:nvPicPr>
          <p:cNvPr id="12" name="Picture 11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3951A9E2-8D7F-18F1-C56F-446501EF05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1317" y="2798854"/>
            <a:ext cx="4373294" cy="1924333"/>
          </a:xfrm>
          <a:prstGeom prst="rect">
            <a:avLst/>
          </a:prstGeom>
        </p:spPr>
      </p:pic>
      <p:pic>
        <p:nvPicPr>
          <p:cNvPr id="14" name="Picture 13" descr="Diagram, table&#10;&#10;Description automatically generated">
            <a:extLst>
              <a:ext uri="{FF2B5EF4-FFF2-40B4-BE49-F238E27FC236}">
                <a16:creationId xmlns:a16="http://schemas.microsoft.com/office/drawing/2014/main" id="{DEA43845-C4B1-6657-EAFD-BD66EE4EC6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2832" y="571308"/>
            <a:ext cx="4113075" cy="2257526"/>
          </a:xfrm>
          <a:prstGeom prst="rect">
            <a:avLst/>
          </a:prstGeom>
        </p:spPr>
      </p:pic>
      <p:pic>
        <p:nvPicPr>
          <p:cNvPr id="16" name="Picture 15" descr="Text, letter&#10;&#10;Description automatically generated">
            <a:extLst>
              <a:ext uri="{FF2B5EF4-FFF2-40B4-BE49-F238E27FC236}">
                <a16:creationId xmlns:a16="http://schemas.microsoft.com/office/drawing/2014/main" id="{05BCD68F-8C79-3226-B0ED-151F53515B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5454" y="2811301"/>
            <a:ext cx="3784600" cy="229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/>
          <p:nvPr/>
        </p:nvSpPr>
        <p:spPr>
          <a:xfrm>
            <a:off x="493050" y="599607"/>
            <a:ext cx="11116200" cy="6187268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6AAEAAC0-4946-DB8B-8041-6532BA202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50" y="1019331"/>
            <a:ext cx="7751781" cy="35526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7E97B1-E0E4-26A2-F1EB-79D05B45279B}"/>
              </a:ext>
            </a:extLst>
          </p:cNvPr>
          <p:cNvSpPr txBox="1"/>
          <p:nvPr/>
        </p:nvSpPr>
        <p:spPr>
          <a:xfrm>
            <a:off x="582750" y="5137550"/>
            <a:ext cx="1089971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AutoNum type="alphaLcParenBoth"/>
            </a:pPr>
            <a:r>
              <a:rPr lang="en-US" sz="2000" dirty="0"/>
              <a:t>A data set with a between-class imbalance.</a:t>
            </a:r>
          </a:p>
          <a:p>
            <a:pPr marL="457200" indent="-457200" algn="just">
              <a:buAutoNum type="alphaLcParenBoth"/>
            </a:pPr>
            <a:r>
              <a:rPr lang="en-US" sz="2000" dirty="0"/>
              <a:t>A high-complexity data set with between-class and within-class imbalances, multiple concepts, overlapping, noise, and lack of representative data.</a:t>
            </a:r>
            <a:endParaRPr lang="en-VN" sz="2000" dirty="0"/>
          </a:p>
        </p:txBody>
      </p:sp>
      <p:sp>
        <p:nvSpPr>
          <p:cNvPr id="9" name="Google Shape;111;p4">
            <a:extLst>
              <a:ext uri="{FF2B5EF4-FFF2-40B4-BE49-F238E27FC236}">
                <a16:creationId xmlns:a16="http://schemas.microsoft.com/office/drawing/2014/main" id="{CD74C6B1-8114-A1E7-9A10-6C603B36B1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55106"/>
            <a:ext cx="4572000" cy="7865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Clr>
                <a:schemeClr val="lt1"/>
              </a:buClr>
              <a:buSzPts val="4400"/>
            </a:pPr>
            <a:r>
              <a:rPr lang="en-US" sz="3600" b="1" dirty="0">
                <a:solidFill>
                  <a:schemeClr val="lt1"/>
                </a:solidFill>
                <a:latin typeface="+mn-lt"/>
                <a:cs typeface="Arial"/>
                <a:sym typeface="Arial"/>
              </a:rPr>
              <a:t>Data complexity </a:t>
            </a:r>
            <a:endParaRPr sz="3600" dirty="0">
              <a:latin typeface="+mn-lt"/>
            </a:endParaRP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61F4036D-0270-37D2-3A1F-032959DA5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4394" y="1019331"/>
            <a:ext cx="2938072" cy="2083633"/>
          </a:xfrm>
          <a:prstGeom prst="rect">
            <a:avLst/>
          </a:prstGeom>
        </p:spPr>
      </p:pic>
      <p:pic>
        <p:nvPicPr>
          <p:cNvPr id="12" name="Google Shape;94;p2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93D4E2D6-88EC-ACFB-7DFF-98E0BE460C1C}"/>
              </a:ext>
            </a:extLst>
          </p:cNvPr>
          <p:cNvPicPr preferRelativeResize="0"/>
          <p:nvPr/>
        </p:nvPicPr>
        <p:blipFill rotWithShape="1">
          <a:blip r:embed="rId5"/>
          <a:stretch/>
        </p:blipFill>
        <p:spPr>
          <a:xfrm>
            <a:off x="8391916" y="2511591"/>
            <a:ext cx="3090549" cy="23969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493050" y="674558"/>
            <a:ext cx="11116200" cy="5968904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0" y="26041"/>
            <a:ext cx="8454454" cy="1044033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+mn-lt"/>
              </a:rPr>
              <a:t>THE STATE-OF-THE-ARTSOLUTIONS</a:t>
            </a:r>
          </a:p>
        </p:txBody>
      </p:sp>
      <p:pic>
        <p:nvPicPr>
          <p:cNvPr id="5" name="Picture 4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3EFE0CB7-53A9-313E-2FC3-0631746F7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54" y="1366754"/>
            <a:ext cx="10470628" cy="50340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493050" y="674558"/>
            <a:ext cx="11116200" cy="5968904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0" y="26041"/>
            <a:ext cx="8454454" cy="1044033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+mn-lt"/>
              </a:rPr>
              <a:t>THE STATE-OF-THE-ARTSOLUTIONS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3D473156-5F78-303E-5E7B-0B858AE8F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040" y="2249934"/>
            <a:ext cx="7772400" cy="34777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7EBCE8A-F0C7-A6EC-76B5-837D670B0014}"/>
                  </a:ext>
                </a:extLst>
              </p:cNvPr>
              <p:cNvSpPr txBox="1"/>
              <p:nvPr/>
            </p:nvSpPr>
            <p:spPr>
              <a:xfrm>
                <a:off x="2308484" y="5549100"/>
                <a:ext cx="5801194" cy="6988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VN" sz="24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𝑛𝑒𝑤</m:t>
                          </m:r>
                        </m:sub>
                      </m:sSub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 =</m:t>
                      </m:r>
                      <m:sSub>
                        <m:sSubPr>
                          <m:ctrlPr>
                            <a:rPr lang="en-V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Sana" pitchFamily="2" charset="-78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Sana" pitchFamily="2" charset="-78"/>
                            </a:rPr>
                            <m:t>x</m:t>
                          </m:r>
                        </m:e>
                        <m:sub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 (</m:t>
                      </m:r>
                      <m:r>
                        <a:rPr lang="en-US" sz="24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V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V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𝑗</m:t>
                              </m:r>
                            </m:sub>
                          </m:sSub>
                        </m:e>
                      </m:acc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 −</m:t>
                      </m:r>
                      <m:sSub>
                        <m:sSubPr>
                          <m:ctrlPr>
                            <a:rPr lang="en-V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Sana" pitchFamily="2" charset="-78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Sana" pitchFamily="2" charset="-78"/>
                            </a:rPr>
                            <m:t>x</m:t>
                          </m:r>
                        </m:e>
                        <m:sub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) </m:t>
                      </m:r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𝛿</m:t>
                      </m:r>
                    </m:oMath>
                  </m:oMathPara>
                </a14:m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7EBCE8A-F0C7-A6EC-76B5-837D670B00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8484" y="5549100"/>
                <a:ext cx="5801194" cy="69884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3C051040-2C16-06EE-8D82-B648C4755B14}"/>
              </a:ext>
            </a:extLst>
          </p:cNvPr>
          <p:cNvSpPr txBox="1"/>
          <p:nvPr/>
        </p:nvSpPr>
        <p:spPr>
          <a:xfrm>
            <a:off x="884420" y="1289154"/>
            <a:ext cx="766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latin typeface="+mn-lt"/>
                <a:ea typeface="Calibri" panose="020F0502020204030204" pitchFamily="34" charset="0"/>
              </a:rPr>
              <a:t>Synthetic Sampling with Data Generation</a:t>
            </a:r>
            <a:r>
              <a:rPr lang="en-VN" sz="2400" b="1" dirty="0">
                <a:effectLst/>
                <a:latin typeface="+mn-lt"/>
              </a:rPr>
              <a:t>  (</a:t>
            </a:r>
            <a:r>
              <a:rPr lang="en-VN" sz="2400" b="1" dirty="0">
                <a:latin typeface="+mn-lt"/>
              </a:rPr>
              <a:t>SMOTE)</a:t>
            </a:r>
          </a:p>
        </p:txBody>
      </p:sp>
    </p:spTree>
    <p:extLst>
      <p:ext uri="{BB962C8B-B14F-4D97-AF65-F5344CB8AC3E}">
        <p14:creationId xmlns:p14="http://schemas.microsoft.com/office/powerpoint/2010/main" val="4238981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493050" y="674558"/>
            <a:ext cx="11116200" cy="5968904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0" y="26041"/>
            <a:ext cx="8454454" cy="1044033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+mn-lt"/>
              </a:rPr>
              <a:t>THE STATE-OF-THE-ARTSOLUTIONS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25E7CD8-03B9-7B67-AC5F-4FBD048C86EA}"/>
                  </a:ext>
                </a:extLst>
              </p:cNvPr>
              <p:cNvSpPr txBox="1"/>
              <p:nvPr/>
            </p:nvSpPr>
            <p:spPr>
              <a:xfrm>
                <a:off x="582750" y="1274164"/>
                <a:ext cx="10268262" cy="52672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Algorithm SMOTE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𝐸</m:t>
                    </m:r>
                    <m:r>
                      <a:rPr lang="en-US" sz="24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=∅</m:t>
                    </m:r>
                  </m:oMath>
                </a14:m>
                <a:r>
                  <a:rPr lang="en-US" sz="2400" i="1" dirty="0">
                    <a:effectLst/>
                    <a:latin typeface="+mn-lt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en-US" sz="2400" dirty="0">
                  <a:latin typeface="+mn-lt"/>
                </a:endParaRPr>
              </a:p>
              <a:p>
                <a:r>
                  <a:rPr lang="en-US" sz="2400" b="1" dirty="0">
                    <a:effectLst/>
                    <a:latin typeface="+mn-lt"/>
                    <a:ea typeface="Calibri" panose="020F0502020204030204" pitchFamily="34" charset="0"/>
                  </a:rPr>
                  <a:t>Procedure SMOTE</a:t>
                </a:r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:</a:t>
                </a:r>
                <a:endParaRPr lang="en-VN" sz="2400" dirty="0">
                  <a:latin typeface="+mn-lt"/>
                  <a:ea typeface="Calibri" panose="020F0502020204030204" pitchFamily="34" charset="0"/>
                </a:endParaRPr>
              </a:p>
              <a:p>
                <a:r>
                  <a:rPr lang="en-VN" sz="2400" dirty="0">
                    <a:effectLst/>
                    <a:latin typeface="+mn-lt"/>
                    <a:ea typeface="Calibri" panose="020F0502020204030204" pitchFamily="34" charset="0"/>
                  </a:rPr>
                  <a:t>  </a:t>
                </a:r>
                <a:r>
                  <a:rPr lang="en-US" sz="2400" dirty="0">
                    <a:latin typeface="+mn-lt"/>
                    <a:ea typeface="Calibri" panose="020F0502020204030204" pitchFamily="34" charset="0"/>
                  </a:rPr>
                  <a:t>f</a:t>
                </a:r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or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V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Sana" pitchFamily="2" charset="-78"/>
                          </a:rPr>
                          <m:t>x</m:t>
                        </m:r>
                      </m:e>
                      <m:sub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V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Sana" pitchFamily="2" charset="-78"/>
                          </a:rPr>
                          <m:t>S</m:t>
                        </m:r>
                      </m:e>
                      <m:sub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𝑚𝑖𝑛</m:t>
                        </m:r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:</a:t>
                </a:r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pPr marL="457200" algn="just"/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j=0</a:t>
                </a:r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pPr marL="457200" algn="just"/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	while(j&lt;K):</a:t>
                </a:r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pPr marL="457200" algn="just"/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		</a:t>
                </a:r>
                <a14:m>
                  <m:oMath xmlns:m="http://schemas.openxmlformats.org/officeDocument/2006/math"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𝛿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=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𝑅𝑎𝑛𝑑𝑜𝑚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.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𝑈𝑛𝑖𝑓𝑜𝑟𝑚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[0,1]</m:t>
                    </m:r>
                  </m:oMath>
                </a14:m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pPr marL="457200" algn="just"/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V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𝑛𝑒𝑤</m:t>
                        </m:r>
                      </m:sub>
                    </m:sSub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=</m:t>
                    </m:r>
                    <m:sSub>
                      <m:sSubPr>
                        <m:ctrlPr>
                          <a:rPr lang="en-V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Sana" pitchFamily="2" charset="-78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Sana" pitchFamily="2" charset="-78"/>
                          </a:rPr>
                          <m:t>x</m:t>
                        </m:r>
                      </m:e>
                      <m:sub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+ (</m:t>
                    </m:r>
                    <m:r>
                      <a:rPr lang="en-US" sz="24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V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V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𝑗</m:t>
                            </m:r>
                          </m:sub>
                        </m:sSub>
                      </m:e>
                    </m:acc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−</m:t>
                    </m:r>
                    <m:sSub>
                      <m:sSubPr>
                        <m:ctrlPr>
                          <a:rPr lang="en-V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Sana" pitchFamily="2" charset="-78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Sana" pitchFamily="2" charset="-78"/>
                          </a:rPr>
                          <m:t>x</m:t>
                        </m:r>
                      </m:e>
                      <m:sub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 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𝛿</m:t>
                    </m:r>
                  </m:oMath>
                </a14:m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pPr marL="457200" algn="just"/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		</a:t>
                </a:r>
                <a14:m>
                  <m:oMath xmlns:m="http://schemas.openxmlformats.org/officeDocument/2006/math"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𝐸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𝑎𝑑𝑑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𝑖𝑡𝑒𝑚</m:t>
                    </m:r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 </m:t>
                    </m:r>
                    <m:sSub>
                      <m:sSubPr>
                        <m:ctrlPr>
                          <a:rPr lang="en-V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𝑛𝑒𝑤</m:t>
                        </m:r>
                      </m:sub>
                    </m:sSub>
                  </m:oMath>
                </a14:m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pPr marL="457200" algn="just"/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		j+=1</a:t>
                </a:r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pPr marL="457200" algn="just"/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	end while</a:t>
                </a:r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pPr marL="457200" algn="just"/>
                <a:r>
                  <a:rPr lang="en-US" sz="2400" dirty="0">
                    <a:latin typeface="+mn-lt"/>
                    <a:ea typeface="Calibri" panose="020F0502020204030204" pitchFamily="34" charset="0"/>
                  </a:rPr>
                  <a:t>e</a:t>
                </a:r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nd </a:t>
                </a:r>
                <a:r>
                  <a:rPr lang="en-US" sz="2400" dirty="0">
                    <a:latin typeface="+mn-lt"/>
                    <a:ea typeface="Calibri" panose="020F0502020204030204" pitchFamily="34" charset="0"/>
                  </a:rPr>
                  <a:t>f</a:t>
                </a:r>
                <a:r>
                  <a:rPr lang="en-US" sz="2400" dirty="0">
                    <a:effectLst/>
                    <a:latin typeface="+mn-lt"/>
                    <a:ea typeface="Calibri" panose="020F0502020204030204" pitchFamily="34" charset="0"/>
                  </a:rPr>
                  <a:t>or</a:t>
                </a:r>
                <a:endParaRPr lang="en-VN" sz="2400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pPr algn="just"/>
                <a:r>
                  <a:rPr lang="en-US" sz="2400" b="1" dirty="0">
                    <a:latin typeface="+mn-lt"/>
                    <a:ea typeface="Calibri" panose="020F0502020204030204" pitchFamily="34" charset="0"/>
                  </a:rPr>
                  <a:t>e</a:t>
                </a:r>
                <a:r>
                  <a:rPr lang="en-US" sz="2400" b="1" dirty="0">
                    <a:effectLst/>
                    <a:latin typeface="+mn-lt"/>
                    <a:ea typeface="Calibri" panose="020F0502020204030204" pitchFamily="34" charset="0"/>
                  </a:rPr>
                  <a:t>nd Procedure</a:t>
                </a:r>
                <a:endParaRPr lang="en-VN" sz="2400" b="1" dirty="0">
                  <a:effectLst/>
                  <a:latin typeface="+mn-lt"/>
                  <a:ea typeface="Calibri" panose="020F0502020204030204" pitchFamily="34" charset="0"/>
                </a:endParaRPr>
              </a:p>
              <a:p>
                <a:endParaRPr lang="en-VN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25E7CD8-03B9-7B67-AC5F-4FBD048C86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750" y="1274164"/>
                <a:ext cx="10268262" cy="5267211"/>
              </a:xfrm>
              <a:prstGeom prst="rect">
                <a:avLst/>
              </a:prstGeom>
              <a:blipFill>
                <a:blip r:embed="rId3"/>
                <a:stretch>
                  <a:fillRect l="-989" t="-962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739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493050" y="674558"/>
            <a:ext cx="11116200" cy="5968904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0" y="26041"/>
            <a:ext cx="8454454" cy="1044033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+mn-lt"/>
              </a:rPr>
              <a:t>THE STATE-OF-THE-ARTSOLUTIONS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5E7CD8-03B9-7B67-AC5F-4FBD048C86EA}"/>
              </a:ext>
            </a:extLst>
          </p:cNvPr>
          <p:cNvSpPr txBox="1"/>
          <p:nvPr/>
        </p:nvSpPr>
        <p:spPr>
          <a:xfrm>
            <a:off x="582750" y="1274164"/>
            <a:ext cx="1026826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sz="2400" dirty="0"/>
              <a:t>In the SMOTE algorithm, the problem of overgeneralization is largely attributed to the way in which it creates synthetic samples.</a:t>
            </a:r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sz="2400" dirty="0"/>
              <a:t>Specifically, SMOTE generates the same number of synthetic data samples for each original minority example and does so without consideration of neighboring examples, which increases the occurrence of overlapping between classes.</a:t>
            </a:r>
          </a:p>
          <a:p>
            <a:pPr algn="just"/>
            <a:r>
              <a:rPr lang="en-US" sz="2400" dirty="0">
                <a:sym typeface="Wingdings" pitchFamily="2" charset="2"/>
              </a:rPr>
              <a:t>To this end, various adaptive sampling methods have been proposed to overcome this limitation:</a:t>
            </a:r>
          </a:p>
          <a:p>
            <a:pPr marL="342900" indent="-342900" algn="just">
              <a:buFont typeface="Wingdings" pitchFamily="2" charset="2"/>
              <a:buChar char="q"/>
            </a:pPr>
            <a:r>
              <a:rPr lang="en-US" sz="2400" dirty="0">
                <a:effectLst/>
                <a:latin typeface="+mn-lt"/>
              </a:rPr>
              <a:t>Adaptive Synthetic Sampling  </a:t>
            </a:r>
            <a:r>
              <a:rPr lang="en-US" sz="3200" dirty="0">
                <a:effectLst/>
                <a:latin typeface="AdvP7C2E"/>
              </a:rPr>
              <a:t>(</a:t>
            </a:r>
            <a:r>
              <a:rPr lang="en-US" sz="2400" dirty="0">
                <a:sym typeface="Wingdings" pitchFamily="2" charset="2"/>
              </a:rPr>
              <a:t>ADA-SYNC)</a:t>
            </a:r>
          </a:p>
          <a:p>
            <a:pPr marL="342900" indent="-342900" algn="just">
              <a:buFont typeface="Wingdings" pitchFamily="2" charset="2"/>
              <a:buChar char="q"/>
            </a:pPr>
            <a:r>
              <a:rPr lang="en-US" sz="2400" dirty="0">
                <a:effectLst/>
                <a:latin typeface="+mn-lt"/>
              </a:rPr>
              <a:t>Border- line-SMOTE </a:t>
            </a:r>
          </a:p>
          <a:p>
            <a:pPr marL="342900" indent="-342900" algn="just">
              <a:buFont typeface="Wingdings" pitchFamily="2" charset="2"/>
              <a:buChar char="q"/>
            </a:pPr>
            <a:r>
              <a:rPr lang="en-US" sz="2400" dirty="0">
                <a:latin typeface="+mn-lt"/>
              </a:rPr>
              <a:t>SVM-SMOTE</a:t>
            </a:r>
          </a:p>
          <a:p>
            <a:pPr algn="just"/>
            <a:endParaRPr lang="en-VN" sz="2400" dirty="0"/>
          </a:p>
        </p:txBody>
      </p:sp>
    </p:spTree>
    <p:extLst>
      <p:ext uri="{BB962C8B-B14F-4D97-AF65-F5344CB8AC3E}">
        <p14:creationId xmlns:p14="http://schemas.microsoft.com/office/powerpoint/2010/main" val="349654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224853" y="674558"/>
            <a:ext cx="11797258" cy="5968904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0" y="26041"/>
            <a:ext cx="8454454" cy="1044033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+mn-lt"/>
              </a:rPr>
              <a:t>THE STATE-OF-THE-ARTSOLUTIONS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9B9859-5ECB-A1A6-AF5C-78E34523F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81" y="1259175"/>
            <a:ext cx="4926768" cy="44520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DCB2608C-AB14-F685-6614-8B8E3A9E2C6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0798999"/>
                  </p:ext>
                </p:extLst>
              </p:nvPr>
            </p:nvGraphicFramePr>
            <p:xfrm>
              <a:off x="5371477" y="1146748"/>
              <a:ext cx="6485743" cy="4452077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485743">
                      <a:extLst>
                        <a:ext uri="{9D8B030D-6E8A-4147-A177-3AD203B41FA5}">
                          <a16:colId xmlns:a16="http://schemas.microsoft.com/office/drawing/2014/main" val="1194563837"/>
                        </a:ext>
                      </a:extLst>
                    </a:gridCol>
                  </a:tblGrid>
                  <a:tr h="4452077">
                    <a:tc>
                      <a:txBody>
                        <a:bodyPr/>
                        <a:lstStyle/>
                        <a:p>
                          <a:pPr indent="-1270" algn="l">
                            <a:lnSpc>
                              <a:spcPct val="115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>
                                    <a:effectLst/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sSub>
                                  <m:sSubPr>
                                    <m:ctrlPr>
                                      <a:rPr lang="en-VN" sz="2400" b="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sz="2400" b="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𝑚𝑎𝑗</m:t>
                                    </m:r>
                                  </m:sub>
                                </m:sSub>
                                <m:r>
                                  <a:rPr lang="en-US" sz="2400" b="0">
                                    <a:effectLst/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400" b="0" i="1">
                                    <a:effectLst/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400" b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sSub>
                                  <m:sSubPr>
                                    <m:ctrlPr>
                                      <a:rPr lang="en-VN" sz="2400" b="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sz="2400" b="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𝑚𝑖𝑛</m:t>
                                    </m:r>
                                  </m:sub>
                                </m:sSub>
                                <m:r>
                                  <a:rPr lang="en-US" sz="2400" b="0">
                                    <a:effectLst/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VN" sz="2400" b="0" dirty="0">
                            <a:effectLst/>
                          </a:endParaRPr>
                        </a:p>
                        <a:p>
                          <a:pPr indent="-1270" algn="l"/>
                          <a:r>
                            <a:rPr lang="en-US" sz="2400" b="0" dirty="0">
                              <a:effectLst/>
                            </a:rPr>
                            <a:t>d(</a:t>
                          </a:r>
                          <a:r>
                            <a:rPr lang="en-US" sz="2400" b="0" dirty="0" err="1">
                              <a:effectLst/>
                            </a:rPr>
                            <a:t>x,y</a:t>
                          </a:r>
                          <a:r>
                            <a:rPr lang="en-US" sz="2400" b="0" dirty="0">
                              <a:effectLst/>
                            </a:rPr>
                            <a:t>) distance between x and y</a:t>
                          </a:r>
                          <a:endParaRPr lang="en-VN" sz="2400" b="0" dirty="0">
                            <a:effectLst/>
                          </a:endParaRPr>
                        </a:p>
                        <a:p>
                          <a:pPr indent="-1270" algn="l"/>
                          <a:r>
                            <a:rPr lang="en-US" sz="2400" b="0" dirty="0">
                              <a:effectLst/>
                            </a:rPr>
                            <a:t>If there is no instance k, such that d(</a:t>
                          </a:r>
                          <a:r>
                            <a:rPr lang="en-US" sz="2400" b="0" dirty="0" err="1">
                              <a:effectLst/>
                            </a:rPr>
                            <a:t>x,y</a:t>
                          </a:r>
                          <a:r>
                            <a:rPr lang="en-US" sz="2400" b="0" dirty="0">
                              <a:effectLst/>
                            </a:rPr>
                            <a:t>)&lt;d(</a:t>
                          </a:r>
                          <a:r>
                            <a:rPr lang="en-US" sz="2400" b="0" dirty="0" err="1">
                              <a:effectLst/>
                            </a:rPr>
                            <a:t>x,k</a:t>
                          </a:r>
                          <a:r>
                            <a:rPr lang="en-US" sz="2400" b="0" dirty="0">
                              <a:effectLst/>
                            </a:rPr>
                            <a:t>) or d(</a:t>
                          </a:r>
                          <a:r>
                            <a:rPr lang="en-US" sz="2400" b="0" dirty="0" err="1">
                              <a:effectLst/>
                            </a:rPr>
                            <a:t>x,y</a:t>
                          </a:r>
                          <a:r>
                            <a:rPr lang="en-US" sz="2400" b="0" dirty="0">
                              <a:effectLst/>
                            </a:rPr>
                            <a:t>)&lt; d(</a:t>
                          </a:r>
                          <a:r>
                            <a:rPr lang="en-US" sz="2400" b="0" dirty="0" err="1">
                              <a:effectLst/>
                            </a:rPr>
                            <a:t>y,k</a:t>
                          </a:r>
                          <a:r>
                            <a:rPr lang="en-US" sz="2400" b="0" dirty="0">
                              <a:effectLst/>
                            </a:rPr>
                            <a:t>):</a:t>
                          </a:r>
                          <a:endParaRPr lang="en-VN" sz="2400" b="0" dirty="0">
                            <a:effectLst/>
                          </a:endParaRPr>
                        </a:p>
                        <a:p>
                          <a:pPr indent="-1270" algn="l"/>
                          <a:r>
                            <a:rPr lang="en-US" sz="2400" b="0" dirty="0">
                              <a:effectLst/>
                            </a:rPr>
                            <a:t>        (x, y) is a T-Link</a:t>
                          </a:r>
                          <a:endParaRPr lang="en-VN" sz="2400" b="0" dirty="0">
                            <a:effectLst/>
                          </a:endParaRPr>
                        </a:p>
                        <a:p>
                          <a:pPr indent="-1270" algn="l"/>
                          <a:r>
                            <a:rPr lang="en-US" sz="2400" b="0" dirty="0">
                              <a:effectLst/>
                            </a:rPr>
                            <a:t>Else:</a:t>
                          </a:r>
                          <a:endParaRPr lang="en-VN" sz="2400" b="0" dirty="0">
                            <a:effectLst/>
                          </a:endParaRPr>
                        </a:p>
                        <a:p>
                          <a:pPr indent="-1270" algn="l"/>
                          <a:r>
                            <a:rPr lang="en-US" sz="2400" b="0" dirty="0">
                              <a:effectLst/>
                            </a:rPr>
                            <a:t>       X or y is </a:t>
                          </a:r>
                          <a:r>
                            <a:rPr lang="en-US" sz="2400" b="0" dirty="0" err="1">
                              <a:effectLst/>
                            </a:rPr>
                            <a:t>nosie</a:t>
                          </a:r>
                          <a:r>
                            <a:rPr lang="en-US" sz="2400" b="0" dirty="0">
                              <a:effectLst/>
                            </a:rPr>
                            <a:t> or x and y is near border</a:t>
                          </a:r>
                        </a:p>
                        <a:p>
                          <a:pPr indent="-1270" algn="l"/>
                          <a:r>
                            <a:rPr lang="en-US" sz="2400" b="0" dirty="0">
                              <a:effectLst/>
                              <a:latin typeface="Times New Roman" panose="02020603050405020304" pitchFamily="18" charset="0"/>
                              <a:ea typeface="Times New Roman" panose="02020603050405020304" pitchFamily="18" charset="0"/>
                            </a:rPr>
                            <a:t>End If</a:t>
                          </a:r>
                          <a:endParaRPr lang="en-VN" sz="2400" b="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3500" marR="63500" marT="63500" marB="63500"/>
                    </a:tc>
                    <a:extLst>
                      <a:ext uri="{0D108BD9-81ED-4DB2-BD59-A6C34878D82A}">
                        <a16:rowId xmlns:a16="http://schemas.microsoft.com/office/drawing/2014/main" val="175034195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DCB2608C-AB14-F685-6614-8B8E3A9E2C6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0798999"/>
                  </p:ext>
                </p:extLst>
              </p:nvPr>
            </p:nvGraphicFramePr>
            <p:xfrm>
              <a:off x="5371477" y="1146748"/>
              <a:ext cx="6485743" cy="4452077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485743">
                      <a:extLst>
                        <a:ext uri="{9D8B030D-6E8A-4147-A177-3AD203B41FA5}">
                          <a16:colId xmlns:a16="http://schemas.microsoft.com/office/drawing/2014/main" val="1194563837"/>
                        </a:ext>
                      </a:extLst>
                    </a:gridCol>
                  </a:tblGrid>
                  <a:tr h="4452077">
                    <a:tc>
                      <a:txBody>
                        <a:bodyPr/>
                        <a:lstStyle/>
                        <a:p>
                          <a:endParaRPr lang="en-VN"/>
                        </a:p>
                      </a:txBody>
                      <a:tcPr marL="63500" marR="63500" marT="63500" marB="63500">
                        <a:blipFill>
                          <a:blip r:embed="rId4"/>
                          <a:stretch>
                            <a:fillRect t="-285" r="-391" b="-5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034195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794808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1541</TotalTime>
  <Words>1340</Words>
  <Application>Microsoft Macintosh PowerPoint</Application>
  <PresentationFormat>Widescreen</PresentationFormat>
  <Paragraphs>156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AdvP6ECA</vt:lpstr>
      <vt:lpstr>Georgia</vt:lpstr>
      <vt:lpstr>AdvP7C2E</vt:lpstr>
      <vt:lpstr>Times New Roman</vt:lpstr>
      <vt:lpstr>Calibri</vt:lpstr>
      <vt:lpstr>Cambria Math</vt:lpstr>
      <vt:lpstr>Arial</vt:lpstr>
      <vt:lpstr>Noto Sans Symbols</vt:lpstr>
      <vt:lpstr>Wingdings</vt:lpstr>
      <vt:lpstr>Office Theme</vt:lpstr>
      <vt:lpstr>DEALING WITH IMBALANCED DATA FOR GPS TRAJECTORY OUTLIER DETECTION  </vt:lpstr>
      <vt:lpstr>PowerPoint Presentation</vt:lpstr>
      <vt:lpstr>NATURE OF THE PROBLEM</vt:lpstr>
      <vt:lpstr>Data complexity </vt:lpstr>
      <vt:lpstr>THE STATE-OF-THE-ARTSOLUTIONS</vt:lpstr>
      <vt:lpstr>THE STATE-OF-THE-ARTSOLUTIONS</vt:lpstr>
      <vt:lpstr>THE STATE-OF-THE-ARTSOLUTIONS</vt:lpstr>
      <vt:lpstr>THE STATE-OF-THE-ARTSOLUTIONS</vt:lpstr>
      <vt:lpstr>THE STATE-OF-THE-ARTSOLUTIONS</vt:lpstr>
      <vt:lpstr>PROPOSED FRAMEWORK</vt:lpstr>
      <vt:lpstr>EXPERIMENTAL RESULTS</vt:lpstr>
      <vt:lpstr>EXPERIMENTAL RESULTS</vt:lpstr>
      <vt:lpstr>EXPERIMENTAL RESULTS</vt:lpstr>
      <vt:lpstr>PERFORMANCE VALUE METRICS</vt:lpstr>
      <vt:lpstr>RESULTS</vt:lpstr>
      <vt:lpstr>RESULTS</vt:lpstr>
      <vt:lpstr>VISUALIZE THE RESULTS</vt:lpstr>
      <vt:lpstr>RESULTS</vt:lpstr>
      <vt:lpstr>VISUALIZE THE RESULTS</vt:lpstr>
      <vt:lpstr>CONCLUTIONS AND FUTURE WORK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 Truong Cong</dc:creator>
  <cp:lastModifiedBy>Chien Nguyen</cp:lastModifiedBy>
  <cp:revision>145</cp:revision>
  <dcterms:created xsi:type="dcterms:W3CDTF">2021-10-29T15:02:18Z</dcterms:created>
  <dcterms:modified xsi:type="dcterms:W3CDTF">2022-11-09T18:14:44Z</dcterms:modified>
</cp:coreProperties>
</file>